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2" r:id="rId2"/>
  </p:sldMasterIdLst>
  <p:notesMasterIdLst>
    <p:notesMasterId r:id="rId33"/>
  </p:notesMasterIdLst>
  <p:sldIdLst>
    <p:sldId id="256" r:id="rId3"/>
    <p:sldId id="285" r:id="rId4"/>
    <p:sldId id="258" r:id="rId5"/>
    <p:sldId id="257" r:id="rId6"/>
    <p:sldId id="259" r:id="rId7"/>
    <p:sldId id="260" r:id="rId8"/>
    <p:sldId id="261" r:id="rId9"/>
    <p:sldId id="262" r:id="rId10"/>
    <p:sldId id="263" r:id="rId11"/>
    <p:sldId id="264" r:id="rId12"/>
    <p:sldId id="265" r:id="rId13"/>
    <p:sldId id="266" r:id="rId14"/>
    <p:sldId id="268" r:id="rId15"/>
    <p:sldId id="269" r:id="rId16"/>
    <p:sldId id="270" r:id="rId17"/>
    <p:sldId id="286" r:id="rId18"/>
    <p:sldId id="271" r:id="rId19"/>
    <p:sldId id="272" r:id="rId20"/>
    <p:sldId id="273" r:id="rId21"/>
    <p:sldId id="276" r:id="rId22"/>
    <p:sldId id="274" r:id="rId23"/>
    <p:sldId id="275" r:id="rId24"/>
    <p:sldId id="277" r:id="rId25"/>
    <p:sldId id="278" r:id="rId26"/>
    <p:sldId id="279" r:id="rId27"/>
    <p:sldId id="280" r:id="rId28"/>
    <p:sldId id="281" r:id="rId29"/>
    <p:sldId id="283" r:id="rId30"/>
    <p:sldId id="284" r:id="rId31"/>
    <p:sldId id="282" r:id="rId32"/>
  </p:sldIdLst>
  <p:sldSz cx="12192000" cy="6858000"/>
  <p:notesSz cx="6858000" cy="9144000"/>
  <p:embeddedFontLst>
    <p:embeddedFont>
      <p:font typeface="Bookman Old Style" panose="02050604050505020204" pitchFamily="18"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Libre Franklin" pitchFamily="2" charset="0"/>
      <p:regular r:id="rId42"/>
      <p:bold r:id="rId43"/>
      <p:italic r:id="rId44"/>
      <p:boldItalic r:id="rId45"/>
    </p:embeddedFont>
    <p:embeddedFont>
      <p:font typeface="Roboto" panose="02000000000000000000" pitchFamily="2" charset="0"/>
      <p:regular r:id="rId46"/>
      <p:bold r:id="rId47"/>
      <p:italic r:id="rId48"/>
      <p:boldItalic r:id="rId49"/>
    </p:embeddedFont>
    <p:embeddedFont>
      <p:font typeface="Tw Cen MT" panose="020B0602020104020603"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4" roundtripDataSignature="AMtx7mgpUgrxBeuQ80/xLhPV6Lk0ia68G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6.fntdata"/><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font" Target="fonts/font8.fntdata"/><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gar Chore" userId="15e0a7474210cb4b" providerId="LiveId" clId="{FF74500C-034C-4ADB-8FBE-5D03F9F0F57A}"/>
    <pc:docChg chg="modSld">
      <pc:chgData name="Sagar Chore" userId="15e0a7474210cb4b" providerId="LiveId" clId="{FF74500C-034C-4ADB-8FBE-5D03F9F0F57A}" dt="2023-01-15T08:50:56.900" v="0" actId="14100"/>
      <pc:docMkLst>
        <pc:docMk/>
      </pc:docMkLst>
      <pc:sldChg chg="modSp mod">
        <pc:chgData name="Sagar Chore" userId="15e0a7474210cb4b" providerId="LiveId" clId="{FF74500C-034C-4ADB-8FBE-5D03F9F0F57A}" dt="2023-01-15T08:50:56.900" v="0" actId="14100"/>
        <pc:sldMkLst>
          <pc:docMk/>
          <pc:sldMk cId="0" sldId="256"/>
        </pc:sldMkLst>
        <pc:picChg chg="mod">
          <ac:chgData name="Sagar Chore" userId="15e0a7474210cb4b" providerId="LiveId" clId="{FF74500C-034C-4ADB-8FBE-5D03F9F0F57A}" dt="2023-01-15T08:50:56.900" v="0" actId="14100"/>
          <ac:picMkLst>
            <pc:docMk/>
            <pc:sldMk cId="0" sldId="256"/>
            <ac:picMk id="6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 name="Google Shape;5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c912551c5c_0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1c912551c5c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c912551c5c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c912551c5c_0_1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1c912551c5c_0_1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c912551c5c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c912551c5c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1c912551c5c_0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c912551c5c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c912551c5c_0_1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1c912551c5c_0_1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c912551c5c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c912551c5c_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1c912551c5c_0_1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c912551c5c_0_1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c912551c5c_0_1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g1c912551c5c_0_1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c912551c5c_0_1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c912551c5c_0_1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1c912551c5c_0_13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c912551c5c_0_1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c912551c5c_0_1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1c912551c5c_0_1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c912551c5c_0_1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c912551c5c_0_1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g1c912551c5c_0_1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c912551c5c_0_1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c912551c5c_0_17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g1c912551c5c_0_17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c912551c5c_0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c912551c5c_0_1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1c912551c5c_0_1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c912551c5c_0_1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c912551c5c_0_1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1c912551c5c_0_1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c912551c5c_0_1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c912551c5c_0_1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g1c912551c5c_0_1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27</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c912551c5c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c912551c5c_0_20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g1c912551c5c_0_20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6185451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9326619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19091814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7282443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93188731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292241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1180677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7157940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103495771"/>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sp>
        <p:nvSpPr>
          <p:cNvPr id="18" name="Google Shape;18;g1c912551c5c_0_59"/>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g1c912551c5c_0_5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t>‹#›</a:t>
            </a:fld>
            <a:endParaRPr/>
          </a:p>
        </p:txBody>
      </p:sp>
    </p:spTree>
    <p:extLst>
      <p:ext uri="{BB962C8B-B14F-4D97-AF65-F5344CB8AC3E}">
        <p14:creationId xmlns:p14="http://schemas.microsoft.com/office/powerpoint/2010/main" val="954156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782424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3364446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549523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77210684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54444686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3370540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1/15/2023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80274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9874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1/15/2023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1706035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hyperlink" Target="https://uma0shubh-hotel-reviews-app-yptmuf.streamlit.app/"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sp>
        <p:nvSpPr>
          <p:cNvPr id="60" name="Google Shape;60;p1"/>
          <p:cNvSpPr/>
          <p:nvPr/>
        </p:nvSpPr>
        <p:spPr>
          <a:xfrm>
            <a:off x="0" y="0"/>
            <a:ext cx="12192001"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1" name="Google Shape;61;p1"/>
          <p:cNvSpPr txBox="1">
            <a:spLocks noGrp="1"/>
          </p:cNvSpPr>
          <p:nvPr>
            <p:ph type="ctrTitle"/>
          </p:nvPr>
        </p:nvSpPr>
        <p:spPr>
          <a:xfrm>
            <a:off x="6096000" y="2810983"/>
            <a:ext cx="5395274" cy="167026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262626"/>
              </a:buClr>
              <a:buSzPct val="100000"/>
              <a:buFont typeface="Bookman Old Style"/>
              <a:buNone/>
            </a:pPr>
            <a:r>
              <a:rPr lang="en-IN" sz="4400" dirty="0">
                <a:latin typeface="Bookman Old Style"/>
                <a:ea typeface="Bookman Old Style"/>
                <a:cs typeface="Bookman Old Style"/>
                <a:sym typeface="Bookman Old Style"/>
              </a:rPr>
              <a:t>Hotel Review </a:t>
            </a:r>
            <a:br>
              <a:rPr lang="en-IN" sz="4400" dirty="0">
                <a:latin typeface="Bookman Old Style"/>
                <a:ea typeface="Bookman Old Style"/>
                <a:cs typeface="Bookman Old Style"/>
                <a:sym typeface="Bookman Old Style"/>
              </a:rPr>
            </a:br>
            <a:r>
              <a:rPr lang="en-IN" sz="4400" dirty="0">
                <a:latin typeface="Bookman Old Style"/>
                <a:ea typeface="Bookman Old Style"/>
                <a:cs typeface="Bookman Old Style"/>
                <a:sym typeface="Bookman Old Style"/>
              </a:rPr>
              <a:t>Data Analysis</a:t>
            </a:r>
            <a:br>
              <a:rPr lang="en-IN" sz="3200" dirty="0">
                <a:latin typeface="Bookman Old Style"/>
                <a:ea typeface="Bookman Old Style"/>
                <a:cs typeface="Bookman Old Style"/>
                <a:sym typeface="Bookman Old Style"/>
              </a:rPr>
            </a:br>
            <a:br>
              <a:rPr lang="en-IN" sz="2400" dirty="0">
                <a:latin typeface="Bookman Old Style"/>
                <a:ea typeface="Bookman Old Style"/>
                <a:cs typeface="Bookman Old Style"/>
                <a:sym typeface="Bookman Old Style"/>
              </a:rPr>
            </a:br>
            <a:br>
              <a:rPr lang="en-IN" sz="4000" dirty="0">
                <a:latin typeface="Bookman Old Style"/>
                <a:ea typeface="Bookman Old Style"/>
                <a:cs typeface="Bookman Old Style"/>
                <a:sym typeface="Bookman Old Style"/>
              </a:rPr>
            </a:br>
            <a:br>
              <a:rPr lang="en-IN" sz="2800" dirty="0"/>
            </a:br>
            <a:endParaRPr sz="4000" dirty="0">
              <a:latin typeface="Bookman Old Style"/>
              <a:ea typeface="Bookman Old Style"/>
              <a:cs typeface="Bookman Old Style"/>
              <a:sym typeface="Bookman Old Style"/>
            </a:endParaRPr>
          </a:p>
        </p:txBody>
      </p:sp>
      <p:sp>
        <p:nvSpPr>
          <p:cNvPr id="62" name="Google Shape;62;p1"/>
          <p:cNvSpPr txBox="1">
            <a:spLocks noGrp="1"/>
          </p:cNvSpPr>
          <p:nvPr>
            <p:ph type="subTitle" idx="1"/>
          </p:nvPr>
        </p:nvSpPr>
        <p:spPr>
          <a:xfrm>
            <a:off x="5580529" y="4487169"/>
            <a:ext cx="4829101" cy="2142389"/>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000"/>
              <a:buNone/>
            </a:pPr>
            <a:r>
              <a:rPr lang="en-IN" sz="2000">
                <a:latin typeface="Arial"/>
                <a:ea typeface="Arial"/>
                <a:cs typeface="Arial"/>
                <a:sym typeface="Arial"/>
              </a:rPr>
              <a:t>		  BY GROUP: 6</a:t>
            </a:r>
            <a:endParaRPr/>
          </a:p>
          <a:p>
            <a:pPr marL="0" lvl="0" indent="0" algn="l" rtl="0">
              <a:lnSpc>
                <a:spcPct val="110000"/>
              </a:lnSpc>
              <a:spcBef>
                <a:spcPts val="1400"/>
              </a:spcBef>
              <a:spcAft>
                <a:spcPts val="0"/>
              </a:spcAft>
              <a:buSzPts val="1400"/>
              <a:buNone/>
            </a:pPr>
            <a:endParaRPr sz="1400"/>
          </a:p>
          <a:p>
            <a:pPr marL="0" lvl="0" indent="0" algn="l" rtl="0">
              <a:lnSpc>
                <a:spcPct val="110000"/>
              </a:lnSpc>
              <a:spcBef>
                <a:spcPts val="1400"/>
              </a:spcBef>
              <a:spcAft>
                <a:spcPts val="0"/>
              </a:spcAft>
              <a:buSzPts val="2400"/>
              <a:buNone/>
            </a:pPr>
            <a:endParaRPr/>
          </a:p>
        </p:txBody>
      </p:sp>
      <p:cxnSp>
        <p:nvCxnSpPr>
          <p:cNvPr id="63" name="Google Shape;63;p1"/>
          <p:cNvCxnSpPr/>
          <p:nvPr/>
        </p:nvCxnSpPr>
        <p:spPr>
          <a:xfrm>
            <a:off x="6805053" y="4294754"/>
            <a:ext cx="4389120" cy="0"/>
          </a:xfrm>
          <a:prstGeom prst="straightConnector1">
            <a:avLst/>
          </a:prstGeom>
          <a:noFill/>
          <a:ln w="12700" cap="flat" cmpd="sng">
            <a:solidFill>
              <a:srgbClr val="3F3F3F"/>
            </a:solidFill>
            <a:prstDash val="solid"/>
            <a:round/>
            <a:headEnd type="none" w="sm" len="sm"/>
            <a:tailEnd type="none" w="sm" len="sm"/>
          </a:ln>
        </p:spPr>
      </p:cxnSp>
      <p:pic>
        <p:nvPicPr>
          <p:cNvPr id="64" name="Google Shape;64;p1" descr="Vertical hotel sign hi-res stock photography and images - Alamy"/>
          <p:cNvPicPr preferRelativeResize="0"/>
          <p:nvPr/>
        </p:nvPicPr>
        <p:blipFill rotWithShape="1">
          <a:blip r:embed="rId3">
            <a:alphaModFix/>
          </a:blip>
          <a:srcRect t="4455" b="9847"/>
          <a:stretch/>
        </p:blipFill>
        <p:spPr>
          <a:xfrm>
            <a:off x="-2827" y="-1"/>
            <a:ext cx="5801726" cy="6863925"/>
          </a:xfrm>
          <a:prstGeom prst="rect">
            <a:avLst/>
          </a:prstGeom>
          <a:noFill/>
          <a:ln>
            <a:noFill/>
          </a:ln>
        </p:spPr>
      </p:pic>
      <p:grpSp>
        <p:nvGrpSpPr>
          <p:cNvPr id="65" name="Google Shape;65;p1"/>
          <p:cNvGrpSpPr/>
          <p:nvPr/>
        </p:nvGrpSpPr>
        <p:grpSpPr>
          <a:xfrm>
            <a:off x="5813147" y="4981932"/>
            <a:ext cx="6372932" cy="1477328"/>
            <a:chOff x="5580529" y="4986291"/>
            <a:chExt cx="5284695" cy="1477328"/>
          </a:xfrm>
        </p:grpSpPr>
        <p:sp>
          <p:nvSpPr>
            <p:cNvPr id="66" name="Google Shape;66;p1"/>
            <p:cNvSpPr txBox="1"/>
            <p:nvPr/>
          </p:nvSpPr>
          <p:spPr>
            <a:xfrm>
              <a:off x="5580529" y="4989453"/>
              <a:ext cx="2410532" cy="120032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b="0" i="0" u="none" strike="noStrike" cap="none">
                  <a:solidFill>
                    <a:schemeClr val="dk1"/>
                  </a:solidFill>
                  <a:latin typeface="Arial"/>
                  <a:ea typeface="Arial"/>
                  <a:cs typeface="Arial"/>
                  <a:sym typeface="Arial"/>
                </a:rPr>
                <a:t>Ratan Yadav</a:t>
              </a:r>
              <a:endParaRPr/>
            </a:p>
            <a:p>
              <a:pPr marL="285750" marR="0" lvl="0" indent="-285750" algn="l" rtl="0">
                <a:spcBef>
                  <a:spcPts val="0"/>
                </a:spcBef>
                <a:spcAft>
                  <a:spcPts val="0"/>
                </a:spcAft>
                <a:buClr>
                  <a:schemeClr val="dk1"/>
                </a:buClr>
                <a:buSzPts val="1800"/>
                <a:buFont typeface="Arial"/>
                <a:buChar char="•"/>
              </a:pPr>
              <a:r>
                <a:rPr lang="en-IN" sz="1800" b="0" i="0" u="none" strike="noStrike" cap="none">
                  <a:solidFill>
                    <a:schemeClr val="dk1"/>
                  </a:solidFill>
                  <a:latin typeface="Arial"/>
                  <a:ea typeface="Arial"/>
                  <a:cs typeface="Arial"/>
                  <a:sym typeface="Arial"/>
                </a:rPr>
                <a:t>Asmit Pawar</a:t>
              </a:r>
              <a:endParaRPr/>
            </a:p>
            <a:p>
              <a:pPr marL="285750" marR="0" lvl="0" indent="-285750" algn="l" rtl="0">
                <a:spcBef>
                  <a:spcPts val="0"/>
                </a:spcBef>
                <a:spcAft>
                  <a:spcPts val="0"/>
                </a:spcAft>
                <a:buClr>
                  <a:schemeClr val="dk1"/>
                </a:buClr>
                <a:buSzPts val="1800"/>
                <a:buFont typeface="Arial"/>
                <a:buChar char="•"/>
              </a:pPr>
              <a:r>
                <a:rPr lang="en-IN" sz="1800" b="0" i="0" u="none" strike="noStrike" cap="none">
                  <a:solidFill>
                    <a:schemeClr val="dk1"/>
                  </a:solidFill>
                  <a:latin typeface="Arial"/>
                  <a:ea typeface="Arial"/>
                  <a:cs typeface="Arial"/>
                  <a:sym typeface="Arial"/>
                </a:rPr>
                <a:t>Mansi Kshirsagar</a:t>
              </a:r>
              <a:endParaRPr sz="1800" b="0" i="0" u="none" strike="noStrike" cap="none">
                <a:solidFill>
                  <a:schemeClr val="dk1"/>
                </a:solidFill>
                <a:latin typeface="Arial"/>
                <a:ea typeface="Arial"/>
                <a:cs typeface="Arial"/>
                <a:sym typeface="Arial"/>
              </a:endParaRPr>
            </a:p>
            <a:p>
              <a:pPr marL="285750" marR="0" lvl="0" indent="-285750" algn="l" rtl="0">
                <a:spcBef>
                  <a:spcPts val="0"/>
                </a:spcBef>
                <a:spcAft>
                  <a:spcPts val="0"/>
                </a:spcAft>
                <a:buClr>
                  <a:schemeClr val="dk1"/>
                </a:buClr>
                <a:buSzPts val="1800"/>
                <a:buFont typeface="Arial"/>
                <a:buChar char="•"/>
              </a:pPr>
              <a:r>
                <a:rPr lang="en-IN" sz="1800" b="0" i="0" u="none" strike="noStrike" cap="none">
                  <a:solidFill>
                    <a:schemeClr val="dk1"/>
                  </a:solidFill>
                  <a:latin typeface="Arial"/>
                  <a:ea typeface="Arial"/>
                  <a:cs typeface="Arial"/>
                  <a:sym typeface="Arial"/>
                </a:rPr>
                <a:t>Sagar Chore</a:t>
              </a:r>
              <a:endParaRPr/>
            </a:p>
          </p:txBody>
        </p:sp>
        <p:sp>
          <p:nvSpPr>
            <p:cNvPr id="67" name="Google Shape;67;p1"/>
            <p:cNvSpPr txBox="1"/>
            <p:nvPr/>
          </p:nvSpPr>
          <p:spPr>
            <a:xfrm>
              <a:off x="8216152" y="4986291"/>
              <a:ext cx="2649072" cy="147732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IN" sz="1800" b="0" i="0" u="none" strike="noStrike" cap="none">
                  <a:solidFill>
                    <a:schemeClr val="dk1"/>
                  </a:solidFill>
                  <a:latin typeface="Arial"/>
                  <a:ea typeface="Arial"/>
                  <a:cs typeface="Arial"/>
                  <a:sym typeface="Arial"/>
                </a:rPr>
                <a:t>Uma Prajapati</a:t>
              </a:r>
              <a:endParaRPr/>
            </a:p>
            <a:p>
              <a:pPr marL="285750" marR="0" lvl="0" indent="-285750" algn="l" rtl="0">
                <a:spcBef>
                  <a:spcPts val="0"/>
                </a:spcBef>
                <a:spcAft>
                  <a:spcPts val="0"/>
                </a:spcAft>
                <a:buClr>
                  <a:schemeClr val="dk1"/>
                </a:buClr>
                <a:buSzPts val="1800"/>
                <a:buFont typeface="Arial"/>
                <a:buChar char="•"/>
              </a:pPr>
              <a:r>
                <a:rPr lang="en-IN" sz="1800" b="0" i="0" u="none" strike="noStrike" cap="none">
                  <a:solidFill>
                    <a:schemeClr val="dk1"/>
                  </a:solidFill>
                  <a:latin typeface="Arial"/>
                  <a:ea typeface="Arial"/>
                  <a:cs typeface="Arial"/>
                  <a:sym typeface="Arial"/>
                </a:rPr>
                <a:t>Vrushali Patil</a:t>
              </a:r>
              <a:endParaRPr/>
            </a:p>
            <a:p>
              <a:pPr marL="285750" marR="0" lvl="0" indent="-285750" algn="l" rtl="0">
                <a:spcBef>
                  <a:spcPts val="0"/>
                </a:spcBef>
                <a:spcAft>
                  <a:spcPts val="0"/>
                </a:spcAft>
                <a:buClr>
                  <a:schemeClr val="dk1"/>
                </a:buClr>
                <a:buSzPts val="1800"/>
                <a:buFont typeface="Arial"/>
                <a:buChar char="•"/>
              </a:pPr>
              <a:r>
                <a:rPr lang="en-IN" sz="1800" b="0" i="0" u="none" strike="noStrike" cap="none">
                  <a:solidFill>
                    <a:schemeClr val="dk1"/>
                  </a:solidFill>
                  <a:latin typeface="Arial"/>
                  <a:ea typeface="Arial"/>
                  <a:cs typeface="Arial"/>
                  <a:sym typeface="Arial"/>
                </a:rPr>
                <a:t>Ramadevi Bellamkonda</a:t>
              </a:r>
              <a:endParaRPr/>
            </a:p>
            <a:p>
              <a:pPr marL="285750" marR="0" lvl="0" indent="-285750" algn="l" rtl="0">
                <a:spcBef>
                  <a:spcPts val="0"/>
                </a:spcBef>
                <a:spcAft>
                  <a:spcPts val="0"/>
                </a:spcAft>
                <a:buClr>
                  <a:schemeClr val="dk1"/>
                </a:buClr>
                <a:buSzPts val="1800"/>
                <a:buFont typeface="Arial"/>
                <a:buChar char="•"/>
              </a:pPr>
              <a:r>
                <a:rPr lang="en-IN" sz="1800" b="0" i="0" u="none" strike="noStrike" cap="none">
                  <a:solidFill>
                    <a:schemeClr val="dk1"/>
                  </a:solidFill>
                  <a:latin typeface="Arial"/>
                  <a:ea typeface="Arial"/>
                  <a:cs typeface="Arial"/>
                  <a:sym typeface="Arial"/>
                </a:rPr>
                <a:t>Arpita Pyne</a:t>
              </a:r>
              <a:endParaRPr sz="1800" b="0" i="0" u="none" strike="noStrike" cap="none">
                <a:solidFill>
                  <a:schemeClr val="dk1"/>
                </a:solidFill>
                <a:latin typeface="Arial"/>
                <a:ea typeface="Arial"/>
                <a:cs typeface="Arial"/>
                <a:sym typeface="Arial"/>
              </a:endParaRPr>
            </a:p>
          </p:txBody>
        </p:sp>
      </p:grpSp>
      <p:sp>
        <p:nvSpPr>
          <p:cNvPr id="68" name="Google Shape;68;p1"/>
          <p:cNvSpPr/>
          <p:nvPr/>
        </p:nvSpPr>
        <p:spPr>
          <a:xfrm>
            <a:off x="7279153" y="3829099"/>
            <a:ext cx="29594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b="0" i="0" u="none" strike="noStrike" cap="none">
                <a:solidFill>
                  <a:schemeClr val="dk1"/>
                </a:solidFill>
                <a:latin typeface="Arial"/>
                <a:ea typeface="Arial"/>
                <a:cs typeface="Arial"/>
                <a:sym typeface="Arial"/>
              </a:rPr>
              <a:t>Mentor: Karthik Muskula</a:t>
            </a:r>
            <a:endParaRPr sz="1800">
              <a:solidFill>
                <a:schemeClr val="dk1"/>
              </a:solidFill>
              <a:latin typeface="Arial"/>
              <a:ea typeface="Arial"/>
              <a:cs typeface="Arial"/>
              <a:sym typeface="Arial"/>
            </a:endParaRPr>
          </a:p>
        </p:txBody>
      </p:sp>
      <p:sp>
        <p:nvSpPr>
          <p:cNvPr id="69" name="Google Shape;69;p1"/>
          <p:cNvSpPr/>
          <p:nvPr/>
        </p:nvSpPr>
        <p:spPr>
          <a:xfrm>
            <a:off x="6208575" y="2881100"/>
            <a:ext cx="11929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a:solidFill>
                  <a:schemeClr val="dk1"/>
                </a:solidFill>
                <a:latin typeface="Arial"/>
                <a:ea typeface="Arial"/>
                <a:cs typeface="Arial"/>
                <a:sym typeface="Arial"/>
              </a:rPr>
              <a:t>DS-P-178</a:t>
            </a:r>
            <a:endParaRPr sz="180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9"/>
          <p:cNvSpPr txBox="1"/>
          <p:nvPr/>
        </p:nvSpPr>
        <p:spPr>
          <a:xfrm>
            <a:off x="4679439" y="313883"/>
            <a:ext cx="2767737" cy="461624"/>
          </a:xfrm>
          <a:prstGeom prst="rect">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2400" u="sng" dirty="0">
                <a:solidFill>
                  <a:schemeClr val="dk1"/>
                </a:solidFill>
                <a:latin typeface="+mj-lt"/>
                <a:ea typeface="Arial"/>
                <a:cs typeface="Arial"/>
                <a:sym typeface="Arial"/>
              </a:rPr>
              <a:t>Data Visualization</a:t>
            </a:r>
            <a:endParaRPr sz="2800" dirty="0">
              <a:solidFill>
                <a:schemeClr val="dk1"/>
              </a:solidFill>
              <a:latin typeface="+mj-lt"/>
              <a:ea typeface="Arial"/>
              <a:cs typeface="Arial"/>
              <a:sym typeface="Arial"/>
            </a:endParaRPr>
          </a:p>
        </p:txBody>
      </p:sp>
      <p:sp>
        <p:nvSpPr>
          <p:cNvPr id="139" name="Google Shape;139;p9"/>
          <p:cNvSpPr txBox="1"/>
          <p:nvPr/>
        </p:nvSpPr>
        <p:spPr>
          <a:xfrm>
            <a:off x="773206" y="5748194"/>
            <a:ext cx="10645588" cy="58473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1600" dirty="0">
                <a:solidFill>
                  <a:schemeClr val="dk1"/>
                </a:solidFill>
                <a:latin typeface="+mj-lt"/>
                <a:ea typeface="Consolas"/>
                <a:cs typeface="Consolas"/>
                <a:sym typeface="Consolas"/>
              </a:rPr>
              <a:t>Based on the Tree map above, all of the words are unique words and there are no stop words in this set. Most words are 'hotel', 'room' and 'stay'. Due to the fact that we are dealing with a hotel review dataset, it make sense.</a:t>
            </a:r>
            <a:endParaRPr sz="1200" dirty="0">
              <a:latin typeface="+mj-lt"/>
            </a:endParaRPr>
          </a:p>
        </p:txBody>
      </p:sp>
      <p:pic>
        <p:nvPicPr>
          <p:cNvPr id="140" name="Google Shape;140;p9"/>
          <p:cNvPicPr preferRelativeResize="0"/>
          <p:nvPr/>
        </p:nvPicPr>
        <p:blipFill rotWithShape="1">
          <a:blip r:embed="rId3">
            <a:alphaModFix/>
          </a:blip>
          <a:srcRect/>
          <a:stretch/>
        </p:blipFill>
        <p:spPr>
          <a:xfrm>
            <a:off x="1880804" y="1006360"/>
            <a:ext cx="8892074" cy="4331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0"/>
          <p:cNvSpPr txBox="1"/>
          <p:nvPr/>
        </p:nvSpPr>
        <p:spPr>
          <a:xfrm>
            <a:off x="788711" y="3734861"/>
            <a:ext cx="54863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u="sng">
                <a:solidFill>
                  <a:schemeClr val="dk1"/>
                </a:solidFill>
                <a:latin typeface="Arial"/>
                <a:ea typeface="Arial"/>
                <a:cs typeface="Arial"/>
                <a:sym typeface="Arial"/>
              </a:rPr>
              <a:t>Word Cloud: Positive Reviews</a:t>
            </a:r>
            <a:endParaRPr sz="2000" u="sng">
              <a:solidFill>
                <a:schemeClr val="dk1"/>
              </a:solidFill>
              <a:latin typeface="Arial"/>
              <a:ea typeface="Arial"/>
              <a:cs typeface="Arial"/>
              <a:sym typeface="Arial"/>
            </a:endParaRPr>
          </a:p>
        </p:txBody>
      </p:sp>
      <p:pic>
        <p:nvPicPr>
          <p:cNvPr id="147" name="Google Shape;147;p10"/>
          <p:cNvPicPr preferRelativeResize="0"/>
          <p:nvPr/>
        </p:nvPicPr>
        <p:blipFill rotWithShape="1">
          <a:blip r:embed="rId3">
            <a:alphaModFix/>
          </a:blip>
          <a:srcRect t="9503" r="3116" b="3782"/>
          <a:stretch/>
        </p:blipFill>
        <p:spPr>
          <a:xfrm>
            <a:off x="4713402" y="838986"/>
            <a:ext cx="6958645" cy="4970143"/>
          </a:xfrm>
          <a:prstGeom prst="rect">
            <a:avLst/>
          </a:prstGeom>
          <a:noFill/>
          <a:ln w="19050" cap="flat" cmpd="sng">
            <a:solidFill>
              <a:schemeClr val="dk1"/>
            </a:solidFill>
            <a:prstDash val="solid"/>
            <a:round/>
            <a:headEnd type="none" w="sm" len="sm"/>
            <a:tailEnd type="none" w="sm" len="sm"/>
          </a:ln>
        </p:spPr>
      </p:pic>
      <p:pic>
        <p:nvPicPr>
          <p:cNvPr id="4098" name="Picture 2" descr="Word cloud - data visualization Royalty Free Vector Image">
            <a:extLst>
              <a:ext uri="{FF2B5EF4-FFF2-40B4-BE49-F238E27FC236}">
                <a16:creationId xmlns:a16="http://schemas.microsoft.com/office/drawing/2014/main" id="{06050B9A-8FFD-A515-59D3-4D7CDFFC83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5886"/>
          <a:stretch/>
        </p:blipFill>
        <p:spPr bwMode="auto">
          <a:xfrm>
            <a:off x="348791" y="572403"/>
            <a:ext cx="4204355" cy="25507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1"/>
          <p:cNvSpPr txBox="1"/>
          <p:nvPr/>
        </p:nvSpPr>
        <p:spPr>
          <a:xfrm>
            <a:off x="722722" y="3244334"/>
            <a:ext cx="34910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u="sng" dirty="0">
                <a:solidFill>
                  <a:schemeClr val="dk1"/>
                </a:solidFill>
                <a:latin typeface="Arial"/>
                <a:ea typeface="Arial"/>
                <a:cs typeface="Arial"/>
                <a:sym typeface="Arial"/>
              </a:rPr>
              <a:t>Word Cloud: Negative Reviews</a:t>
            </a:r>
            <a:endParaRPr sz="2000" u="sng" dirty="0">
              <a:solidFill>
                <a:schemeClr val="dk1"/>
              </a:solidFill>
              <a:latin typeface="Arial"/>
              <a:ea typeface="Arial"/>
              <a:cs typeface="Arial"/>
              <a:sym typeface="Arial"/>
            </a:endParaRPr>
          </a:p>
        </p:txBody>
      </p:sp>
      <p:pic>
        <p:nvPicPr>
          <p:cNvPr id="154" name="Google Shape;154;p11"/>
          <p:cNvPicPr preferRelativeResize="0"/>
          <p:nvPr/>
        </p:nvPicPr>
        <p:blipFill rotWithShape="1">
          <a:blip r:embed="rId3">
            <a:alphaModFix/>
          </a:blip>
          <a:srcRect t="9539" r="1941"/>
          <a:stretch/>
        </p:blipFill>
        <p:spPr>
          <a:xfrm>
            <a:off x="4732257" y="581829"/>
            <a:ext cx="6980132" cy="5913239"/>
          </a:xfrm>
          <a:prstGeom prst="rect">
            <a:avLst/>
          </a:prstGeom>
          <a:noFill/>
          <a:ln w="19050" cap="flat" cmpd="sng">
            <a:solidFill>
              <a:schemeClr val="dk1"/>
            </a:solidFill>
            <a:prstDash val="solid"/>
            <a:round/>
            <a:headEnd type="none" w="sm" len="sm"/>
            <a:tailEnd type="none" w="sm" len="sm"/>
          </a:ln>
        </p:spPr>
      </p:pic>
      <p:pic>
        <p:nvPicPr>
          <p:cNvPr id="2" name="Picture 2" descr="Word cloud - data visualization Royalty Free Vector Image">
            <a:extLst>
              <a:ext uri="{FF2B5EF4-FFF2-40B4-BE49-F238E27FC236}">
                <a16:creationId xmlns:a16="http://schemas.microsoft.com/office/drawing/2014/main" id="{978B4486-C2CD-60FB-0273-1E29D9CFAB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5886"/>
          <a:stretch/>
        </p:blipFill>
        <p:spPr bwMode="auto">
          <a:xfrm>
            <a:off x="111966" y="72782"/>
            <a:ext cx="3705889" cy="22483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c912551c5c_0_97"/>
          <p:cNvSpPr txBox="1">
            <a:spLocks noGrp="1"/>
          </p:cNvSpPr>
          <p:nvPr>
            <p:ph type="title"/>
          </p:nvPr>
        </p:nvSpPr>
        <p:spPr>
          <a:xfrm>
            <a:off x="3102990" y="139033"/>
            <a:ext cx="5986020" cy="555231"/>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lvl="0" indent="0" algn="ctr" rtl="0">
              <a:lnSpc>
                <a:spcPct val="115000"/>
              </a:lnSpc>
              <a:spcBef>
                <a:spcPts val="900"/>
              </a:spcBef>
              <a:spcAft>
                <a:spcPts val="0"/>
              </a:spcAft>
              <a:buNone/>
            </a:pPr>
            <a:br>
              <a:rPr lang="en-IN" sz="2450" b="1" dirty="0">
                <a:solidFill>
                  <a:srgbClr val="212121"/>
                </a:solidFill>
                <a:highlight>
                  <a:srgbClr val="FFFFFF"/>
                </a:highlight>
                <a:latin typeface="Roboto"/>
                <a:ea typeface="Roboto"/>
                <a:cs typeface="Roboto"/>
                <a:sym typeface="Roboto"/>
              </a:rPr>
            </a:br>
            <a:r>
              <a:rPr lang="en-IN" sz="2450" b="1" dirty="0">
                <a:solidFill>
                  <a:srgbClr val="212121"/>
                </a:solidFill>
                <a:highlight>
                  <a:srgbClr val="FFFFFF"/>
                </a:highlight>
                <a:latin typeface="Roboto"/>
                <a:ea typeface="Roboto"/>
                <a:cs typeface="Roboto"/>
                <a:sym typeface="Roboto"/>
              </a:rPr>
              <a:t>Term Frequency with </a:t>
            </a:r>
            <a:r>
              <a:rPr lang="en-IN" sz="2450" b="1" dirty="0" err="1">
                <a:solidFill>
                  <a:srgbClr val="212121"/>
                </a:solidFill>
                <a:highlight>
                  <a:srgbClr val="FFFFFF"/>
                </a:highlight>
                <a:latin typeface="Roboto"/>
                <a:ea typeface="Roboto"/>
                <a:cs typeface="Roboto"/>
                <a:sym typeface="Roboto"/>
              </a:rPr>
              <a:t>Countvectorizer</a:t>
            </a:r>
            <a:endParaRPr sz="2450" b="1" dirty="0">
              <a:solidFill>
                <a:srgbClr val="212121"/>
              </a:solidFill>
              <a:highlight>
                <a:srgbClr val="FFFFFF"/>
              </a:highlight>
              <a:latin typeface="Roboto"/>
              <a:ea typeface="Roboto"/>
              <a:cs typeface="Roboto"/>
              <a:sym typeface="Roboto"/>
            </a:endParaRPr>
          </a:p>
          <a:p>
            <a:pPr marL="0" lvl="0" indent="0" algn="l" rtl="0">
              <a:spcBef>
                <a:spcPts val="900"/>
              </a:spcBef>
              <a:spcAft>
                <a:spcPts val="0"/>
              </a:spcAft>
              <a:buNone/>
            </a:pPr>
            <a:endParaRPr dirty="0"/>
          </a:p>
        </p:txBody>
      </p:sp>
      <p:sp>
        <p:nvSpPr>
          <p:cNvPr id="165" name="Google Shape;165;g1c912551c5c_0_97"/>
          <p:cNvSpPr txBox="1"/>
          <p:nvPr/>
        </p:nvSpPr>
        <p:spPr>
          <a:xfrm>
            <a:off x="2569270" y="5720458"/>
            <a:ext cx="3152800" cy="400200"/>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spAutoFit/>
          </a:bodyPr>
          <a:lstStyle/>
          <a:p>
            <a:pPr marL="0" lvl="0" indent="0" algn="ctr" rtl="0">
              <a:spcBef>
                <a:spcPts val="0"/>
              </a:spcBef>
              <a:spcAft>
                <a:spcPts val="0"/>
              </a:spcAft>
              <a:buNone/>
            </a:pPr>
            <a:r>
              <a:rPr lang="en-IN" dirty="0"/>
              <a:t>Unigram Frequency</a:t>
            </a:r>
            <a:endParaRPr dirty="0"/>
          </a:p>
        </p:txBody>
      </p:sp>
      <p:pic>
        <p:nvPicPr>
          <p:cNvPr id="166" name="Google Shape;166;g1c912551c5c_0_97"/>
          <p:cNvPicPr preferRelativeResize="0"/>
          <p:nvPr/>
        </p:nvPicPr>
        <p:blipFill>
          <a:blip r:embed="rId3">
            <a:alphaModFix/>
          </a:blip>
          <a:stretch>
            <a:fillRect/>
          </a:stretch>
        </p:blipFill>
        <p:spPr>
          <a:xfrm>
            <a:off x="353016" y="925719"/>
            <a:ext cx="8121751" cy="45486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954C2F74-BEB2-E108-2D84-AE0504C91B31}"/>
              </a:ext>
            </a:extLst>
          </p:cNvPr>
          <p:cNvSpPr txBox="1"/>
          <p:nvPr/>
        </p:nvSpPr>
        <p:spPr>
          <a:xfrm>
            <a:off x="8616171" y="2549279"/>
            <a:ext cx="3525555" cy="116955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b="1" i="0" dirty="0" err="1">
                <a:solidFill>
                  <a:srgbClr val="202124"/>
                </a:solidFill>
                <a:effectLst/>
                <a:latin typeface="arial" panose="020B0604020202020204" pitchFamily="34" charset="0"/>
              </a:rPr>
              <a:t>CountVectorizer</a:t>
            </a:r>
            <a:r>
              <a:rPr lang="en-US" b="1" i="0" dirty="0">
                <a:solidFill>
                  <a:srgbClr val="202124"/>
                </a:solidFill>
                <a:effectLst/>
                <a:latin typeface="arial" panose="020B0604020202020204" pitchFamily="34" charset="0"/>
              </a:rPr>
              <a:t> is breaking down a sentence or any text into words by performing preprocessing tasks like converting all words to lowercase, thus removing special characters</a:t>
            </a:r>
            <a:endParaRPr lang="en-IN"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14"/>
          <p:cNvPicPr preferRelativeResize="0"/>
          <p:nvPr/>
        </p:nvPicPr>
        <p:blipFill>
          <a:blip r:embed="rId3">
            <a:alphaModFix/>
          </a:blip>
          <a:stretch>
            <a:fillRect/>
          </a:stretch>
        </p:blipFill>
        <p:spPr>
          <a:xfrm>
            <a:off x="74791" y="358218"/>
            <a:ext cx="9144624" cy="5137609"/>
          </a:xfrm>
          <a:prstGeom prst="rect">
            <a:avLst/>
          </a:prstGeom>
          <a:noFill/>
          <a:ln>
            <a:noFill/>
          </a:ln>
        </p:spPr>
      </p:pic>
      <p:sp>
        <p:nvSpPr>
          <p:cNvPr id="172" name="Google Shape;172;p14"/>
          <p:cNvSpPr txBox="1"/>
          <p:nvPr/>
        </p:nvSpPr>
        <p:spPr>
          <a:xfrm>
            <a:off x="721224" y="5653635"/>
            <a:ext cx="6099600" cy="40020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marL="0" lvl="0" indent="0" algn="ctr" rtl="0">
              <a:spcBef>
                <a:spcPts val="0"/>
              </a:spcBef>
              <a:spcAft>
                <a:spcPts val="0"/>
              </a:spcAft>
              <a:buNone/>
            </a:pPr>
            <a:r>
              <a:rPr lang="en-IN" dirty="0"/>
              <a:t>Bi-Gram</a:t>
            </a:r>
            <a:endParaRPr dirty="0"/>
          </a:p>
        </p:txBody>
      </p:sp>
      <p:sp>
        <p:nvSpPr>
          <p:cNvPr id="3" name="TextBox 2">
            <a:extLst>
              <a:ext uri="{FF2B5EF4-FFF2-40B4-BE49-F238E27FC236}">
                <a16:creationId xmlns:a16="http://schemas.microsoft.com/office/drawing/2014/main" id="{88D0C4EF-C9EA-C83D-4ED0-7E3512F4D789}"/>
              </a:ext>
            </a:extLst>
          </p:cNvPr>
          <p:cNvSpPr txBox="1"/>
          <p:nvPr/>
        </p:nvSpPr>
        <p:spPr>
          <a:xfrm>
            <a:off x="9334893" y="1953689"/>
            <a:ext cx="2627721" cy="138499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i="0" dirty="0">
                <a:solidFill>
                  <a:srgbClr val="3D3D4E"/>
                </a:solidFill>
                <a:effectLst/>
                <a:latin typeface="+mj-lt"/>
              </a:rPr>
              <a:t>In the Bigram Language Model, we find bigrams, which are two words coming together in the corpus(the entire collection of words/sentences).</a:t>
            </a:r>
            <a:endParaRPr lang="en-IN" b="1" dirty="0">
              <a:latin typeface="+mj-l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g1c912551c5c_0_111"/>
          <p:cNvPicPr preferRelativeResize="0"/>
          <p:nvPr/>
        </p:nvPicPr>
        <p:blipFill>
          <a:blip r:embed="rId3">
            <a:alphaModFix/>
          </a:blip>
          <a:stretch>
            <a:fillRect/>
          </a:stretch>
        </p:blipFill>
        <p:spPr>
          <a:xfrm>
            <a:off x="0" y="301383"/>
            <a:ext cx="9021944" cy="5833621"/>
          </a:xfrm>
          <a:prstGeom prst="rect">
            <a:avLst/>
          </a:prstGeom>
          <a:noFill/>
          <a:ln>
            <a:noFill/>
          </a:ln>
        </p:spPr>
      </p:pic>
      <p:sp>
        <p:nvSpPr>
          <p:cNvPr id="3" name="TextBox 2">
            <a:extLst>
              <a:ext uri="{FF2B5EF4-FFF2-40B4-BE49-F238E27FC236}">
                <a16:creationId xmlns:a16="http://schemas.microsoft.com/office/drawing/2014/main" id="{8BB204BE-1574-A77F-8151-CCE23FBF5BC2}"/>
              </a:ext>
            </a:extLst>
          </p:cNvPr>
          <p:cNvSpPr txBox="1"/>
          <p:nvPr/>
        </p:nvSpPr>
        <p:spPr>
          <a:xfrm>
            <a:off x="8979816" y="1746985"/>
            <a:ext cx="3174476" cy="160043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i="0" dirty="0">
                <a:solidFill>
                  <a:srgbClr val="202124"/>
                </a:solidFill>
                <a:effectLst/>
                <a:latin typeface="arial" panose="020B0604020202020204" pitchFamily="34" charset="0"/>
              </a:rPr>
              <a:t>A bigram model approximates the probability of a word given all the previous words by using only the conditional probability of the preceding words while a trigram model looks two words into the past.</a:t>
            </a:r>
            <a:endParaRPr lang="en-IN"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84;g1c912551c5c_0_115">
            <a:extLst>
              <a:ext uri="{FF2B5EF4-FFF2-40B4-BE49-F238E27FC236}">
                <a16:creationId xmlns:a16="http://schemas.microsoft.com/office/drawing/2014/main" id="{D3955EE7-BDDD-0449-7CB3-0AC8F03E16F7}"/>
              </a:ext>
            </a:extLst>
          </p:cNvPr>
          <p:cNvSpPr txBox="1"/>
          <p:nvPr/>
        </p:nvSpPr>
        <p:spPr>
          <a:xfrm>
            <a:off x="2616450" y="202200"/>
            <a:ext cx="6959100" cy="2241737"/>
          </a:xfrm>
          <a:prstGeom prst="rect">
            <a:avLst/>
          </a:prstGeom>
          <a:ln/>
        </p:spPr>
        <p:style>
          <a:lnRef idx="2">
            <a:schemeClr val="accent4"/>
          </a:lnRef>
          <a:fillRef idx="1">
            <a:schemeClr val="lt1"/>
          </a:fillRef>
          <a:effectRef idx="0">
            <a:schemeClr val="accent4"/>
          </a:effectRef>
          <a:fontRef idx="minor">
            <a:schemeClr val="dk1"/>
          </a:fontRef>
        </p:style>
        <p:txBody>
          <a:bodyPr spcFirstLastPara="1" wrap="square" lIns="91425" tIns="91425" rIns="91425" bIns="91425" anchor="t" anchorCtr="0">
            <a:spAutoFit/>
          </a:bodyPr>
          <a:lstStyle/>
          <a:p>
            <a:pPr marL="0" lvl="0" indent="0" algn="ctr" rtl="0">
              <a:lnSpc>
                <a:spcPct val="115000"/>
              </a:lnSpc>
              <a:spcBef>
                <a:spcPts val="900"/>
              </a:spcBef>
              <a:spcAft>
                <a:spcPts val="0"/>
              </a:spcAft>
              <a:buClr>
                <a:schemeClr val="dk1"/>
              </a:buClr>
              <a:buSzPts val="1100"/>
              <a:buFont typeface="Arial"/>
              <a:buNone/>
            </a:pPr>
            <a:r>
              <a:rPr lang="en-IN" sz="2000" b="1" dirty="0">
                <a:solidFill>
                  <a:schemeClr val="accent4">
                    <a:lumMod val="75000"/>
                  </a:schemeClr>
                </a:solidFill>
                <a:highlight>
                  <a:srgbClr val="FFFFFF"/>
                </a:highlight>
                <a:latin typeface="+mj-lt"/>
                <a:ea typeface="Roboto"/>
                <a:cs typeface="Roboto"/>
                <a:sym typeface="Roboto"/>
              </a:rPr>
              <a:t>Term Frequency with TFIDF</a:t>
            </a:r>
          </a:p>
          <a:p>
            <a:pPr marL="0" lvl="0" indent="0" algn="ctr" rtl="0">
              <a:lnSpc>
                <a:spcPct val="115000"/>
              </a:lnSpc>
              <a:spcBef>
                <a:spcPts val="900"/>
              </a:spcBef>
              <a:spcAft>
                <a:spcPts val="0"/>
              </a:spcAft>
              <a:buClr>
                <a:schemeClr val="dk1"/>
              </a:buClr>
              <a:buSzPts val="1100"/>
              <a:buFont typeface="Arial"/>
              <a:buNone/>
            </a:pPr>
            <a:r>
              <a:rPr lang="en-IN" sz="3200" b="0" i="1" dirty="0">
                <a:solidFill>
                  <a:srgbClr val="00B050"/>
                </a:solidFill>
                <a:effectLst/>
                <a:latin typeface="source-serif-pro"/>
              </a:rPr>
              <a:t>Term Frequency-Inverse Document Frequency</a:t>
            </a:r>
            <a:endParaRPr sz="2050" b="1" dirty="0">
              <a:solidFill>
                <a:srgbClr val="00B050"/>
              </a:solidFill>
              <a:highlight>
                <a:srgbClr val="FFFFFF"/>
              </a:highlight>
              <a:latin typeface="Roboto"/>
              <a:ea typeface="Roboto"/>
              <a:cs typeface="Roboto"/>
              <a:sym typeface="Roboto"/>
            </a:endParaRPr>
          </a:p>
          <a:p>
            <a:pPr marL="0" lvl="0" indent="0" algn="l" rtl="0">
              <a:spcBef>
                <a:spcPts val="900"/>
              </a:spcBef>
              <a:spcAft>
                <a:spcPts val="0"/>
              </a:spcAft>
              <a:buNone/>
            </a:pPr>
            <a:endParaRPr dirty="0"/>
          </a:p>
        </p:txBody>
      </p:sp>
      <p:sp>
        <p:nvSpPr>
          <p:cNvPr id="4" name="TextBox 3">
            <a:extLst>
              <a:ext uri="{FF2B5EF4-FFF2-40B4-BE49-F238E27FC236}">
                <a16:creationId xmlns:a16="http://schemas.microsoft.com/office/drawing/2014/main" id="{A12B9A9A-3A0C-21B1-14BA-08A70B3B1C8C}"/>
              </a:ext>
            </a:extLst>
          </p:cNvPr>
          <p:cNvSpPr txBox="1"/>
          <p:nvPr/>
        </p:nvSpPr>
        <p:spPr>
          <a:xfrm>
            <a:off x="2616450" y="3149278"/>
            <a:ext cx="7074305" cy="3416320"/>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en-US" sz="1800" b="1" i="0" dirty="0">
                <a:solidFill>
                  <a:srgbClr val="292929"/>
                </a:solidFill>
                <a:effectLst/>
                <a:latin typeface="+mj-lt"/>
              </a:rPr>
              <a:t>Term Frequency Inverse Document Frequency (TF-IDF) performed better than the word count vectorization method. Similarly to how it happened with the word count method, the accuracy rate of all classifiers improved when the number of target values decreased. The best accuracy score for five categories was Support Vector Machine with a </a:t>
            </a:r>
            <a:r>
              <a:rPr lang="en-US" sz="1800" b="1" i="0" dirty="0">
                <a:solidFill>
                  <a:srgbClr val="FF0000"/>
                </a:solidFill>
                <a:effectLst/>
                <a:latin typeface="+mj-lt"/>
              </a:rPr>
              <a:t>62% </a:t>
            </a:r>
            <a:r>
              <a:rPr lang="en-US" sz="1800" b="1" i="0" dirty="0">
                <a:solidFill>
                  <a:srgbClr val="292929"/>
                </a:solidFill>
                <a:effectLst/>
                <a:latin typeface="+mj-lt"/>
              </a:rPr>
              <a:t>accuracy rate after tuning the parameters. For three categories, the classifier with higher accuracy score was Logistic Regression with a </a:t>
            </a:r>
            <a:r>
              <a:rPr lang="en-US" sz="1800" b="1" i="0" dirty="0">
                <a:solidFill>
                  <a:srgbClr val="FF0000"/>
                </a:solidFill>
                <a:effectLst/>
                <a:latin typeface="+mj-lt"/>
              </a:rPr>
              <a:t>78% </a:t>
            </a:r>
            <a:r>
              <a:rPr lang="en-US" sz="1800" b="1" i="0" dirty="0">
                <a:solidFill>
                  <a:srgbClr val="292929"/>
                </a:solidFill>
                <a:effectLst/>
                <a:latin typeface="+mj-lt"/>
              </a:rPr>
              <a:t>accuracy rate after tuning the parameters. Finally, the classifier Support Vector Machine with binary classification achieved the best performance with </a:t>
            </a:r>
            <a:r>
              <a:rPr lang="en-US" sz="1800" b="1" i="0" dirty="0">
                <a:solidFill>
                  <a:srgbClr val="FF0000"/>
                </a:solidFill>
                <a:effectLst/>
                <a:latin typeface="+mj-lt"/>
              </a:rPr>
              <a:t>87% </a:t>
            </a:r>
            <a:r>
              <a:rPr lang="en-US" sz="1800" b="1" i="0" dirty="0">
                <a:solidFill>
                  <a:srgbClr val="292929"/>
                </a:solidFill>
                <a:effectLst/>
                <a:latin typeface="+mj-lt"/>
              </a:rPr>
              <a:t>of accuracy rate after tuning the parameters.</a:t>
            </a:r>
            <a:endParaRPr lang="en-IN" sz="1800" b="1" dirty="0">
              <a:latin typeface="+mj-lt"/>
            </a:endParaRPr>
          </a:p>
        </p:txBody>
      </p:sp>
    </p:spTree>
    <p:extLst>
      <p:ext uri="{BB962C8B-B14F-4D97-AF65-F5344CB8AC3E}">
        <p14:creationId xmlns:p14="http://schemas.microsoft.com/office/powerpoint/2010/main" val="2254463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1c912551c5c_0_115"/>
          <p:cNvSpPr txBox="1"/>
          <p:nvPr/>
        </p:nvSpPr>
        <p:spPr>
          <a:xfrm>
            <a:off x="2616450" y="202200"/>
            <a:ext cx="6959100" cy="878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900"/>
              </a:spcBef>
              <a:spcAft>
                <a:spcPts val="0"/>
              </a:spcAft>
              <a:buClr>
                <a:schemeClr val="dk1"/>
              </a:buClr>
              <a:buSzPts val="1100"/>
              <a:buFont typeface="Arial"/>
              <a:buNone/>
            </a:pPr>
            <a:r>
              <a:rPr lang="en-IN" sz="2050" b="1" dirty="0">
                <a:solidFill>
                  <a:schemeClr val="accent2"/>
                </a:solidFill>
                <a:highlight>
                  <a:srgbClr val="FFFFFF"/>
                </a:highlight>
                <a:latin typeface="Roboto"/>
                <a:ea typeface="Roboto"/>
                <a:cs typeface="Roboto"/>
                <a:sym typeface="Roboto"/>
              </a:rPr>
              <a:t>Term Frequency with TFIDF</a:t>
            </a:r>
            <a:endParaRPr sz="2050" b="1" dirty="0">
              <a:solidFill>
                <a:schemeClr val="accent2"/>
              </a:solidFill>
              <a:highlight>
                <a:srgbClr val="FFFFFF"/>
              </a:highlight>
              <a:latin typeface="Roboto"/>
              <a:ea typeface="Roboto"/>
              <a:cs typeface="Roboto"/>
              <a:sym typeface="Roboto"/>
            </a:endParaRPr>
          </a:p>
          <a:p>
            <a:pPr marL="0" lvl="0" indent="0" algn="l" rtl="0">
              <a:spcBef>
                <a:spcPts val="900"/>
              </a:spcBef>
              <a:spcAft>
                <a:spcPts val="0"/>
              </a:spcAft>
              <a:buNone/>
            </a:pPr>
            <a:endParaRPr dirty="0"/>
          </a:p>
        </p:txBody>
      </p:sp>
      <p:pic>
        <p:nvPicPr>
          <p:cNvPr id="185" name="Google Shape;185;g1c912551c5c_0_115"/>
          <p:cNvPicPr preferRelativeResize="0"/>
          <p:nvPr/>
        </p:nvPicPr>
        <p:blipFill>
          <a:blip r:embed="rId3">
            <a:alphaModFix/>
          </a:blip>
          <a:stretch>
            <a:fillRect/>
          </a:stretch>
        </p:blipFill>
        <p:spPr>
          <a:xfrm>
            <a:off x="1321846" y="954564"/>
            <a:ext cx="10084587" cy="54725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g1c912551c5c_0_124"/>
          <p:cNvPicPr preferRelativeResize="0"/>
          <p:nvPr/>
        </p:nvPicPr>
        <p:blipFill>
          <a:blip r:embed="rId3">
            <a:alphaModFix/>
          </a:blip>
          <a:stretch>
            <a:fillRect/>
          </a:stretch>
        </p:blipFill>
        <p:spPr>
          <a:xfrm>
            <a:off x="231630" y="376869"/>
            <a:ext cx="9452925" cy="6250650"/>
          </a:xfrm>
          <a:prstGeom prst="rect">
            <a:avLst/>
          </a:prstGeom>
          <a:noFill/>
          <a:ln>
            <a:noFill/>
          </a:ln>
        </p:spPr>
      </p:pic>
      <p:sp>
        <p:nvSpPr>
          <p:cNvPr id="2" name="TextBox 1">
            <a:extLst>
              <a:ext uri="{FF2B5EF4-FFF2-40B4-BE49-F238E27FC236}">
                <a16:creationId xmlns:a16="http://schemas.microsoft.com/office/drawing/2014/main" id="{D808C76F-5BA4-29CC-313D-D97E4AF607F7}"/>
              </a:ext>
            </a:extLst>
          </p:cNvPr>
          <p:cNvSpPr txBox="1"/>
          <p:nvPr/>
        </p:nvSpPr>
        <p:spPr>
          <a:xfrm>
            <a:off x="9684555" y="2010249"/>
            <a:ext cx="2401478" cy="160043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i="0" dirty="0">
                <a:solidFill>
                  <a:srgbClr val="3D3D4E"/>
                </a:solidFill>
                <a:effectLst/>
                <a:latin typeface="+mj-lt"/>
              </a:rPr>
              <a:t>In the Bigram Language Model, we find bigrams, which are two words coming together in the corpus(the entire collection of words/sentences).</a:t>
            </a:r>
            <a:endParaRPr lang="en-IN" b="1" dirty="0">
              <a:latin typeface="+mj-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g1c912551c5c_0_129"/>
          <p:cNvPicPr preferRelativeResize="0"/>
          <p:nvPr/>
        </p:nvPicPr>
        <p:blipFill>
          <a:blip r:embed="rId3">
            <a:alphaModFix/>
          </a:blip>
          <a:stretch>
            <a:fillRect/>
          </a:stretch>
        </p:blipFill>
        <p:spPr>
          <a:xfrm>
            <a:off x="106440" y="238812"/>
            <a:ext cx="9508900" cy="6077147"/>
          </a:xfrm>
          <a:prstGeom prst="rect">
            <a:avLst/>
          </a:prstGeom>
          <a:noFill/>
          <a:ln>
            <a:noFill/>
          </a:ln>
        </p:spPr>
      </p:pic>
      <p:sp>
        <p:nvSpPr>
          <p:cNvPr id="2" name="TextBox 1">
            <a:extLst>
              <a:ext uri="{FF2B5EF4-FFF2-40B4-BE49-F238E27FC236}">
                <a16:creationId xmlns:a16="http://schemas.microsoft.com/office/drawing/2014/main" id="{0E4B93D3-AFDF-5CA4-F7ED-F9016E8E320E}"/>
              </a:ext>
            </a:extLst>
          </p:cNvPr>
          <p:cNvSpPr txBox="1"/>
          <p:nvPr/>
        </p:nvSpPr>
        <p:spPr>
          <a:xfrm>
            <a:off x="9615340" y="1662144"/>
            <a:ext cx="2576659" cy="203132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i="0" dirty="0">
                <a:solidFill>
                  <a:srgbClr val="202124"/>
                </a:solidFill>
                <a:effectLst/>
                <a:latin typeface="arial" panose="020B0604020202020204" pitchFamily="34" charset="0"/>
              </a:rPr>
              <a:t>A bigram model approximates the probability of a word given all the previous words by using only the conditional probability of the preceding words while a trigram model looks two words into the past.</a:t>
            </a:r>
            <a:endParaRPr lang="en-IN"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EF52B2-4985-D09C-1177-6296ECC7D979}"/>
              </a:ext>
            </a:extLst>
          </p:cNvPr>
          <p:cNvSpPr txBox="1"/>
          <p:nvPr/>
        </p:nvSpPr>
        <p:spPr>
          <a:xfrm>
            <a:off x="735291" y="3899822"/>
            <a:ext cx="9869864" cy="206210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n-US" sz="1600" b="0" i="0" dirty="0">
                <a:solidFill>
                  <a:srgbClr val="000000"/>
                </a:solidFill>
                <a:effectLst/>
                <a:latin typeface="+mj-lt"/>
              </a:rPr>
              <a:t>Customer reviews on hotels are very important part of travel plan for people now a days. People</a:t>
            </a:r>
          </a:p>
          <a:p>
            <a:pPr algn="just"/>
            <a:r>
              <a:rPr lang="en-US" sz="1600" b="0" i="0" dirty="0">
                <a:solidFill>
                  <a:srgbClr val="000000"/>
                </a:solidFill>
                <a:effectLst/>
                <a:latin typeface="+mj-lt"/>
              </a:rPr>
              <a:t>prefer to book such hotels which have high number of positive reviews. There are diﬀerent sources</a:t>
            </a:r>
          </a:p>
          <a:p>
            <a:pPr algn="just"/>
            <a:r>
              <a:rPr lang="en-US" sz="1600" b="0" i="0" dirty="0">
                <a:solidFill>
                  <a:srgbClr val="000000"/>
                </a:solidFill>
                <a:effectLst/>
                <a:latin typeface="+mj-lt"/>
              </a:rPr>
              <a:t>to ﬁnd the reviews to get a better insight about the hotel’s reputation. Thus it can be said that</a:t>
            </a:r>
          </a:p>
          <a:p>
            <a:pPr algn="just"/>
            <a:r>
              <a:rPr lang="en-US" sz="1600" b="0" i="0" dirty="0">
                <a:solidFill>
                  <a:srgbClr val="000000"/>
                </a:solidFill>
                <a:effectLst/>
                <a:latin typeface="+mj-lt"/>
              </a:rPr>
              <a:t>customer reviews plays an important part for business owners in order to improve their services.</a:t>
            </a:r>
          </a:p>
          <a:p>
            <a:pPr algn="just"/>
            <a:r>
              <a:rPr lang="en-US" sz="1600" b="0" i="0" dirty="0">
                <a:solidFill>
                  <a:srgbClr val="000000"/>
                </a:solidFill>
                <a:effectLst/>
                <a:latin typeface="+mj-lt"/>
              </a:rPr>
              <a:t>In this project, sentiment analysis is performed on the basis of user reviews using three diﬀerent</a:t>
            </a:r>
          </a:p>
          <a:p>
            <a:pPr algn="just"/>
            <a:r>
              <a:rPr lang="en-US" sz="1600" b="0" i="0" dirty="0">
                <a:solidFill>
                  <a:srgbClr val="000000"/>
                </a:solidFill>
                <a:effectLst/>
                <a:latin typeface="+mj-lt"/>
              </a:rPr>
              <a:t>classiﬁers. The classiﬁers used in this project are “Naive Bayes", "Random Forest” and “Support</a:t>
            </a:r>
          </a:p>
          <a:p>
            <a:pPr algn="just"/>
            <a:r>
              <a:rPr lang="en-US" sz="1600" b="0" i="0" dirty="0">
                <a:solidFill>
                  <a:srgbClr val="000000"/>
                </a:solidFill>
                <a:effectLst/>
                <a:latin typeface="+mj-lt"/>
              </a:rPr>
              <a:t>Vector Machine”. The performance of these algorithms are assessed on two diﬀerent parameter</a:t>
            </a:r>
          </a:p>
          <a:p>
            <a:pPr algn="just"/>
            <a:r>
              <a:rPr lang="en-US" sz="1600" b="0" i="0" dirty="0">
                <a:solidFill>
                  <a:srgbClr val="000000"/>
                </a:solidFill>
                <a:effectLst/>
                <a:latin typeface="+mj-lt"/>
              </a:rPr>
              <a:t>settings. The reviews are classiﬁed as “positive", "negative”  labels.</a:t>
            </a:r>
          </a:p>
        </p:txBody>
      </p:sp>
      <p:pic>
        <p:nvPicPr>
          <p:cNvPr id="1026" name="Picture 2" descr="All about Effective Problem Statement - 6sigma">
            <a:extLst>
              <a:ext uri="{FF2B5EF4-FFF2-40B4-BE49-F238E27FC236}">
                <a16:creationId xmlns:a16="http://schemas.microsoft.com/office/drawing/2014/main" id="{BCAC08BC-1589-C889-B385-7BFACA7C93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802" y="315377"/>
            <a:ext cx="6634508" cy="31136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826069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g1c912551c5c_0_151"/>
          <p:cNvSpPr txBox="1"/>
          <p:nvPr/>
        </p:nvSpPr>
        <p:spPr>
          <a:xfrm>
            <a:off x="4034828" y="414418"/>
            <a:ext cx="4364100" cy="934800"/>
          </a:xfrm>
          <a:prstGeom prst="rect">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t" anchorCtr="0">
            <a:spAutoFit/>
          </a:bodyPr>
          <a:lstStyle/>
          <a:p>
            <a:pPr marL="0" lvl="0" indent="0" algn="ctr" rtl="0">
              <a:lnSpc>
                <a:spcPct val="115000"/>
              </a:lnSpc>
              <a:spcBef>
                <a:spcPts val="1200"/>
              </a:spcBef>
              <a:spcAft>
                <a:spcPts val="0"/>
              </a:spcAft>
              <a:buClr>
                <a:schemeClr val="dk1"/>
              </a:buClr>
              <a:buSzPts val="1100"/>
              <a:buFont typeface="Arial"/>
              <a:buNone/>
            </a:pPr>
            <a:r>
              <a:rPr lang="en-IN" sz="2150" b="1" dirty="0">
                <a:solidFill>
                  <a:schemeClr val="accent2"/>
                </a:solidFill>
                <a:highlight>
                  <a:srgbClr val="FFFFFF"/>
                </a:highlight>
                <a:latin typeface="Roboto"/>
                <a:ea typeface="Roboto"/>
                <a:cs typeface="Roboto"/>
                <a:sym typeface="Roboto"/>
              </a:rPr>
              <a:t>Feature extraction Using TFIDF</a:t>
            </a:r>
            <a:endParaRPr sz="2150" b="1" dirty="0">
              <a:solidFill>
                <a:schemeClr val="accent2"/>
              </a:solidFill>
              <a:highlight>
                <a:srgbClr val="FFFFFF"/>
              </a:highlight>
              <a:latin typeface="Roboto"/>
              <a:ea typeface="Roboto"/>
              <a:cs typeface="Roboto"/>
              <a:sym typeface="Roboto"/>
            </a:endParaRPr>
          </a:p>
          <a:p>
            <a:pPr marL="0" lvl="0" indent="0" algn="l" rtl="0">
              <a:spcBef>
                <a:spcPts val="1200"/>
              </a:spcBef>
              <a:spcAft>
                <a:spcPts val="0"/>
              </a:spcAft>
              <a:buNone/>
            </a:pPr>
            <a:endParaRPr dirty="0"/>
          </a:p>
        </p:txBody>
      </p:sp>
      <p:sp>
        <p:nvSpPr>
          <p:cNvPr id="3" name="TextBox 2">
            <a:extLst>
              <a:ext uri="{FF2B5EF4-FFF2-40B4-BE49-F238E27FC236}">
                <a16:creationId xmlns:a16="http://schemas.microsoft.com/office/drawing/2014/main" id="{58513DF2-2DE9-7F08-1FE4-2816BE17F8B9}"/>
              </a:ext>
            </a:extLst>
          </p:cNvPr>
          <p:cNvSpPr txBox="1"/>
          <p:nvPr/>
        </p:nvSpPr>
        <p:spPr>
          <a:xfrm>
            <a:off x="1576633" y="2628781"/>
            <a:ext cx="9820374" cy="1600438"/>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b="1" i="0" dirty="0">
                <a:solidFill>
                  <a:srgbClr val="202124"/>
                </a:solidFill>
                <a:effectLst/>
                <a:latin typeface="arial" panose="020B0604020202020204" pitchFamily="34" charset="0"/>
              </a:rPr>
              <a:t>Feature extraction for machine learning and deep learning. Feature extraction refers to the process of transforming raw data into numerical features that can be processed while preserving the information in the original data set. It yields better results than applying machine learning directly to the raw data.</a:t>
            </a:r>
          </a:p>
          <a:p>
            <a:endParaRPr lang="en-US" b="1" dirty="0">
              <a:solidFill>
                <a:srgbClr val="202124"/>
              </a:solidFill>
              <a:latin typeface="arial" panose="020B0604020202020204" pitchFamily="34" charset="0"/>
            </a:endParaRPr>
          </a:p>
          <a:p>
            <a:r>
              <a:rPr lang="en-US" b="1" i="0" dirty="0">
                <a:solidFill>
                  <a:srgbClr val="202124"/>
                </a:solidFill>
                <a:effectLst/>
                <a:latin typeface="arial" panose="020B0604020202020204" pitchFamily="34" charset="0"/>
              </a:rPr>
              <a:t>The concept TF-IDF stands for term frequency-inverse document frequency. This is in the field of numerical statistics. With this concept, we will be able to decide how important a word is to a given document in the present dataset or corpus.</a:t>
            </a:r>
            <a:endParaRPr lang="en-IN" b="1"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1c912551c5c_0_133"/>
          <p:cNvSpPr txBox="1"/>
          <p:nvPr/>
        </p:nvSpPr>
        <p:spPr>
          <a:xfrm>
            <a:off x="4600075" y="219050"/>
            <a:ext cx="3387000" cy="913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900"/>
              </a:spcBef>
              <a:spcAft>
                <a:spcPts val="0"/>
              </a:spcAft>
              <a:buClr>
                <a:schemeClr val="dk1"/>
              </a:buClr>
              <a:buSzPts val="1100"/>
              <a:buFont typeface="Arial"/>
              <a:buNone/>
            </a:pPr>
            <a:r>
              <a:rPr lang="en-IN" sz="2250" b="1" dirty="0" err="1">
                <a:solidFill>
                  <a:schemeClr val="accent2"/>
                </a:solidFill>
                <a:highlight>
                  <a:srgbClr val="FFFFFF"/>
                </a:highlight>
                <a:latin typeface="Roboto"/>
                <a:ea typeface="Roboto"/>
                <a:cs typeface="Roboto"/>
                <a:sym typeface="Roboto"/>
              </a:rPr>
              <a:t>CountVectorizer</a:t>
            </a:r>
            <a:endParaRPr sz="2250" b="1" dirty="0">
              <a:solidFill>
                <a:schemeClr val="accent2"/>
              </a:solidFill>
              <a:highlight>
                <a:srgbClr val="FFFFFF"/>
              </a:highlight>
              <a:latin typeface="Roboto"/>
              <a:ea typeface="Roboto"/>
              <a:cs typeface="Roboto"/>
              <a:sym typeface="Roboto"/>
            </a:endParaRPr>
          </a:p>
          <a:p>
            <a:pPr marL="0" lvl="0" indent="0" algn="l" rtl="0">
              <a:spcBef>
                <a:spcPts val="900"/>
              </a:spcBef>
              <a:spcAft>
                <a:spcPts val="0"/>
              </a:spcAft>
              <a:buNone/>
            </a:pPr>
            <a:endParaRPr dirty="0"/>
          </a:p>
        </p:txBody>
      </p:sp>
      <p:sp>
        <p:nvSpPr>
          <p:cNvPr id="204" name="Google Shape;204;g1c912551c5c_0_133"/>
          <p:cNvSpPr txBox="1"/>
          <p:nvPr/>
        </p:nvSpPr>
        <p:spPr>
          <a:xfrm>
            <a:off x="960450" y="1213200"/>
            <a:ext cx="4799327" cy="3994200"/>
          </a:xfrm>
          <a:prstGeom prst="rect">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t" anchorCtr="0">
            <a:spAutoFit/>
          </a:bodyPr>
          <a:lstStyle/>
          <a:p>
            <a:pPr marL="0" lvl="0" indent="0" algn="l" rtl="0">
              <a:spcBef>
                <a:spcPts val="0"/>
              </a:spcBef>
              <a:spcAft>
                <a:spcPts val="0"/>
              </a:spcAft>
              <a:buNone/>
            </a:pPr>
            <a:r>
              <a:rPr lang="en-IN" sz="2250" b="1" dirty="0">
                <a:solidFill>
                  <a:schemeClr val="accent2"/>
                </a:solidFill>
                <a:highlight>
                  <a:srgbClr val="FFFFFF"/>
                </a:highlight>
                <a:latin typeface="Courier New"/>
                <a:ea typeface="Courier New"/>
                <a:cs typeface="Courier New"/>
                <a:sym typeface="Courier New"/>
              </a:rPr>
              <a:t>Attribute:</a:t>
            </a:r>
            <a:endParaRPr sz="22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2250" b="1" dirty="0">
                <a:solidFill>
                  <a:schemeClr val="accent2"/>
                </a:solidFill>
                <a:highlight>
                  <a:srgbClr val="FFFFFF"/>
                </a:highlight>
                <a:latin typeface="Courier New"/>
                <a:ea typeface="Courier New"/>
                <a:cs typeface="Courier New"/>
                <a:sym typeface="Courier New"/>
              </a:rPr>
              <a:t>feel home 0.154</a:t>
            </a:r>
            <a:endParaRPr sz="22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2250" b="1" dirty="0">
                <a:solidFill>
                  <a:schemeClr val="accent2"/>
                </a:solidFill>
                <a:highlight>
                  <a:srgbClr val="FFFFFF"/>
                </a:highlight>
                <a:latin typeface="Courier New"/>
                <a:ea typeface="Courier New"/>
                <a:cs typeface="Courier New"/>
                <a:sym typeface="Courier New"/>
              </a:rPr>
              <a:t>make feel 0.143</a:t>
            </a:r>
            <a:endParaRPr sz="22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2250" b="1" dirty="0">
                <a:solidFill>
                  <a:schemeClr val="accent2"/>
                </a:solidFill>
                <a:highlight>
                  <a:srgbClr val="FFFFFF"/>
                </a:highlight>
                <a:latin typeface="Courier New"/>
                <a:ea typeface="Courier New"/>
                <a:cs typeface="Courier New"/>
                <a:sym typeface="Courier New"/>
              </a:rPr>
              <a:t>tuck sheet 0.132</a:t>
            </a:r>
            <a:endParaRPr sz="22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2250" b="1" dirty="0" err="1">
                <a:solidFill>
                  <a:schemeClr val="accent2"/>
                </a:solidFill>
                <a:highlight>
                  <a:srgbClr val="FFFFFF"/>
                </a:highlight>
                <a:latin typeface="Courier New"/>
                <a:ea typeface="Courier New"/>
                <a:cs typeface="Courier New"/>
                <a:sym typeface="Courier New"/>
              </a:rPr>
              <a:t>theather</a:t>
            </a:r>
            <a:r>
              <a:rPr lang="en-IN" sz="2250" b="1" dirty="0">
                <a:solidFill>
                  <a:schemeClr val="accent2"/>
                </a:solidFill>
                <a:highlight>
                  <a:srgbClr val="FFFFFF"/>
                </a:highlight>
                <a:latin typeface="Courier New"/>
                <a:ea typeface="Courier New"/>
                <a:cs typeface="Courier New"/>
                <a:sym typeface="Courier New"/>
              </a:rPr>
              <a:t> pike 0.132</a:t>
            </a:r>
            <a:endParaRPr sz="22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2250" b="1" dirty="0">
                <a:solidFill>
                  <a:schemeClr val="accent2"/>
                </a:solidFill>
                <a:highlight>
                  <a:srgbClr val="FFFFFF"/>
                </a:highlight>
                <a:latin typeface="Courier New"/>
                <a:ea typeface="Courier New"/>
                <a:cs typeface="Courier New"/>
                <a:sym typeface="Courier New"/>
              </a:rPr>
              <a:t>street </a:t>
            </a:r>
            <a:r>
              <a:rPr lang="en-IN" sz="2250" b="1" dirty="0" err="1">
                <a:solidFill>
                  <a:schemeClr val="accent2"/>
                </a:solidFill>
                <a:highlight>
                  <a:srgbClr val="FFFFFF"/>
                </a:highlight>
                <a:latin typeface="Courier New"/>
                <a:ea typeface="Courier New"/>
                <a:cs typeface="Courier New"/>
                <a:sym typeface="Courier New"/>
              </a:rPr>
              <a:t>theather</a:t>
            </a:r>
            <a:r>
              <a:rPr lang="en-IN" sz="2250" b="1" dirty="0">
                <a:solidFill>
                  <a:schemeClr val="accent2"/>
                </a:solidFill>
                <a:highlight>
                  <a:srgbClr val="FFFFFF"/>
                </a:highlight>
                <a:latin typeface="Courier New"/>
                <a:ea typeface="Courier New"/>
                <a:cs typeface="Courier New"/>
                <a:sym typeface="Courier New"/>
              </a:rPr>
              <a:t> 0.132</a:t>
            </a:r>
            <a:endParaRPr sz="22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2250" b="1" dirty="0">
                <a:solidFill>
                  <a:schemeClr val="accent2"/>
                </a:solidFill>
                <a:highlight>
                  <a:srgbClr val="FFFFFF"/>
                </a:highlight>
                <a:latin typeface="Courier New"/>
                <a:ea typeface="Courier New"/>
                <a:cs typeface="Courier New"/>
                <a:sym typeface="Courier New"/>
              </a:rPr>
              <a:t>staff </a:t>
            </a:r>
            <a:r>
              <a:rPr lang="en-IN" sz="2250" b="1" dirty="0" err="1">
                <a:solidFill>
                  <a:schemeClr val="accent2"/>
                </a:solidFill>
                <a:highlight>
                  <a:srgbClr val="FFFFFF"/>
                </a:highlight>
                <a:latin typeface="Courier New"/>
                <a:ea typeface="Courier New"/>
                <a:cs typeface="Courier New"/>
                <a:sym typeface="Courier New"/>
              </a:rPr>
              <a:t>quickley</a:t>
            </a:r>
            <a:r>
              <a:rPr lang="en-IN" sz="2250" b="1" dirty="0">
                <a:solidFill>
                  <a:schemeClr val="accent2"/>
                </a:solidFill>
                <a:highlight>
                  <a:srgbClr val="FFFFFF"/>
                </a:highlight>
                <a:latin typeface="Courier New"/>
                <a:ea typeface="Courier New"/>
                <a:cs typeface="Courier New"/>
                <a:sym typeface="Courier New"/>
              </a:rPr>
              <a:t> 0.132</a:t>
            </a:r>
            <a:endParaRPr sz="22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2250" b="1" dirty="0">
                <a:solidFill>
                  <a:schemeClr val="accent2"/>
                </a:solidFill>
                <a:highlight>
                  <a:srgbClr val="FFFFFF"/>
                </a:highlight>
                <a:latin typeface="Courier New"/>
                <a:ea typeface="Courier New"/>
                <a:cs typeface="Courier New"/>
                <a:sym typeface="Courier New"/>
              </a:rPr>
              <a:t>square access 0.132</a:t>
            </a:r>
            <a:endParaRPr sz="22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2250" b="1" dirty="0">
                <a:solidFill>
                  <a:schemeClr val="accent2"/>
                </a:solidFill>
                <a:highlight>
                  <a:srgbClr val="FFFFFF"/>
                </a:highlight>
                <a:latin typeface="Courier New"/>
                <a:ea typeface="Courier New"/>
                <a:cs typeface="Courier New"/>
                <a:sym typeface="Courier New"/>
              </a:rPr>
              <a:t>soiled sheet 0.132</a:t>
            </a:r>
            <a:endParaRPr sz="22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2250" b="1" dirty="0">
                <a:solidFill>
                  <a:schemeClr val="accent2"/>
                </a:solidFill>
                <a:highlight>
                  <a:srgbClr val="FFFFFF"/>
                </a:highlight>
                <a:latin typeface="Courier New"/>
                <a:ea typeface="Courier New"/>
                <a:cs typeface="Courier New"/>
                <a:sym typeface="Courier New"/>
              </a:rPr>
              <a:t>soil sheet 0.132</a:t>
            </a:r>
            <a:endParaRPr sz="22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2250" b="1" dirty="0">
                <a:solidFill>
                  <a:schemeClr val="accent2"/>
                </a:solidFill>
                <a:highlight>
                  <a:srgbClr val="FFFFFF"/>
                </a:highlight>
                <a:latin typeface="Courier New"/>
                <a:ea typeface="Courier New"/>
                <a:cs typeface="Courier New"/>
                <a:sym typeface="Courier New"/>
              </a:rPr>
              <a:t>shopping play 0.132</a:t>
            </a:r>
            <a:endParaRPr sz="2600" b="1" dirty="0"/>
          </a:p>
        </p:txBody>
      </p:sp>
      <p:sp>
        <p:nvSpPr>
          <p:cNvPr id="3" name="TextBox 2">
            <a:extLst>
              <a:ext uri="{FF2B5EF4-FFF2-40B4-BE49-F238E27FC236}">
                <a16:creationId xmlns:a16="http://schemas.microsoft.com/office/drawing/2014/main" id="{EF35B1CF-A311-15B3-9207-C1059D9049AA}"/>
              </a:ext>
            </a:extLst>
          </p:cNvPr>
          <p:cNvSpPr txBox="1"/>
          <p:nvPr/>
        </p:nvSpPr>
        <p:spPr>
          <a:xfrm>
            <a:off x="7246069" y="1917638"/>
            <a:ext cx="4330046" cy="2585323"/>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en-US" sz="1800" b="1" i="0" dirty="0" err="1">
                <a:solidFill>
                  <a:srgbClr val="202124"/>
                </a:solidFill>
                <a:effectLst/>
                <a:latin typeface="arial" panose="020B0604020202020204" pitchFamily="34" charset="0"/>
              </a:rPr>
              <a:t>CountVectorizer</a:t>
            </a:r>
            <a:r>
              <a:rPr lang="en-US" sz="1800" b="1" i="0" dirty="0">
                <a:solidFill>
                  <a:srgbClr val="202124"/>
                </a:solidFill>
                <a:effectLst/>
                <a:latin typeface="arial" panose="020B0604020202020204" pitchFamily="34" charset="0"/>
              </a:rPr>
              <a:t> means breaking down a sentence or any text into words by performing preprocessing tasks like converting all words to lowercase, thus removing special characters. In NLP models can't understand textual data they only accept numbers, so this textual data needs to be vectorized.</a:t>
            </a:r>
            <a:endParaRPr lang="en-IN" sz="1800"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g1c912551c5c_0_142"/>
          <p:cNvSpPr txBox="1"/>
          <p:nvPr/>
        </p:nvSpPr>
        <p:spPr>
          <a:xfrm>
            <a:off x="3774425" y="252750"/>
            <a:ext cx="4852800" cy="913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900"/>
              </a:spcBef>
              <a:spcAft>
                <a:spcPts val="0"/>
              </a:spcAft>
              <a:buClr>
                <a:schemeClr val="dk1"/>
              </a:buClr>
              <a:buSzPts val="1100"/>
              <a:buFont typeface="Arial"/>
              <a:buNone/>
            </a:pPr>
            <a:r>
              <a:rPr lang="en-IN" sz="2250" b="1" dirty="0">
                <a:solidFill>
                  <a:schemeClr val="accent2"/>
                </a:solidFill>
                <a:highlight>
                  <a:srgbClr val="FFFFFF"/>
                </a:highlight>
                <a:latin typeface="Roboto"/>
                <a:ea typeface="Roboto"/>
                <a:cs typeface="Roboto"/>
                <a:sym typeface="Roboto"/>
              </a:rPr>
              <a:t>TFIDG</a:t>
            </a:r>
            <a:endParaRPr sz="2250" b="1" dirty="0">
              <a:solidFill>
                <a:schemeClr val="accent2"/>
              </a:solidFill>
              <a:highlight>
                <a:srgbClr val="FFFFFF"/>
              </a:highlight>
              <a:latin typeface="Roboto"/>
              <a:ea typeface="Roboto"/>
              <a:cs typeface="Roboto"/>
              <a:sym typeface="Roboto"/>
            </a:endParaRPr>
          </a:p>
          <a:p>
            <a:pPr marL="0" lvl="0" indent="0" algn="l" rtl="0">
              <a:spcBef>
                <a:spcPts val="900"/>
              </a:spcBef>
              <a:spcAft>
                <a:spcPts val="0"/>
              </a:spcAft>
              <a:buNone/>
            </a:pPr>
            <a:endParaRPr dirty="0"/>
          </a:p>
        </p:txBody>
      </p:sp>
      <p:sp>
        <p:nvSpPr>
          <p:cNvPr id="211" name="Google Shape;211;g1c912551c5c_0_142"/>
          <p:cNvSpPr txBox="1"/>
          <p:nvPr/>
        </p:nvSpPr>
        <p:spPr>
          <a:xfrm>
            <a:off x="454949" y="1482799"/>
            <a:ext cx="4315013" cy="2977708"/>
          </a:xfrm>
          <a:prstGeom prst="rect">
            <a:avLst/>
          </a:prstGeom>
          <a:ln/>
        </p:spPr>
        <p:style>
          <a:lnRef idx="0">
            <a:schemeClr val="accent3"/>
          </a:lnRef>
          <a:fillRef idx="3">
            <a:schemeClr val="accent3"/>
          </a:fillRef>
          <a:effectRef idx="3">
            <a:schemeClr val="accent3"/>
          </a:effectRef>
          <a:fontRef idx="minor">
            <a:schemeClr val="lt1"/>
          </a:fontRef>
        </p:style>
        <p:txBody>
          <a:bodyPr spcFirstLastPara="1" wrap="square" lIns="91425" tIns="91425" rIns="91425" bIns="91425" anchor="t" anchorCtr="0">
            <a:spAutoFit/>
          </a:bodyPr>
          <a:lstStyle/>
          <a:p>
            <a:pPr marL="0" lvl="0" indent="0" algn="l" rtl="0">
              <a:spcBef>
                <a:spcPts val="0"/>
              </a:spcBef>
              <a:spcAft>
                <a:spcPts val="0"/>
              </a:spcAft>
              <a:buNone/>
            </a:pPr>
            <a:r>
              <a:rPr lang="en-IN" sz="1650" b="1" dirty="0">
                <a:solidFill>
                  <a:schemeClr val="accent2"/>
                </a:solidFill>
                <a:highlight>
                  <a:srgbClr val="FFFFFF"/>
                </a:highlight>
                <a:latin typeface="Courier New"/>
                <a:ea typeface="Courier New"/>
                <a:cs typeface="Courier New"/>
                <a:sym typeface="Courier New"/>
              </a:rPr>
              <a:t>Attribute:</a:t>
            </a:r>
            <a:endParaRPr sz="16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650" b="1" dirty="0" err="1">
                <a:solidFill>
                  <a:schemeClr val="accent2"/>
                </a:solidFill>
                <a:highlight>
                  <a:srgbClr val="FFFFFF"/>
                </a:highlight>
                <a:latin typeface="Courier New"/>
                <a:ea typeface="Courier New"/>
                <a:cs typeface="Courier New"/>
                <a:sym typeface="Courier New"/>
              </a:rPr>
              <a:t>wifi</a:t>
            </a:r>
            <a:r>
              <a:rPr lang="en-IN" sz="1650" b="1" dirty="0">
                <a:solidFill>
                  <a:schemeClr val="accent2"/>
                </a:solidFill>
                <a:highlight>
                  <a:srgbClr val="FFFFFF"/>
                </a:highlight>
                <a:latin typeface="Courier New"/>
                <a:ea typeface="Courier New"/>
                <a:cs typeface="Courier New"/>
                <a:sym typeface="Courier New"/>
              </a:rPr>
              <a:t> complimentary 0.285</a:t>
            </a:r>
            <a:endParaRPr sz="16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650" b="1" dirty="0">
                <a:solidFill>
                  <a:schemeClr val="accent2"/>
                </a:solidFill>
                <a:highlight>
                  <a:srgbClr val="FFFFFF"/>
                </a:highlight>
                <a:latin typeface="Courier New"/>
                <a:ea typeface="Courier New"/>
                <a:cs typeface="Courier New"/>
                <a:sym typeface="Courier New"/>
              </a:rPr>
              <a:t>touch goldfish 0.285</a:t>
            </a:r>
            <a:endParaRPr sz="16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650" b="1" dirty="0">
                <a:solidFill>
                  <a:schemeClr val="accent2"/>
                </a:solidFill>
                <a:highlight>
                  <a:srgbClr val="FFFFFF"/>
                </a:highlight>
                <a:latin typeface="Courier New"/>
                <a:ea typeface="Courier New"/>
                <a:cs typeface="Courier New"/>
                <a:sym typeface="Courier New"/>
              </a:rPr>
              <a:t>print robe 0.285</a:t>
            </a:r>
            <a:endParaRPr sz="16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650" b="1" dirty="0">
                <a:solidFill>
                  <a:schemeClr val="accent2"/>
                </a:solidFill>
                <a:highlight>
                  <a:srgbClr val="FFFFFF"/>
                </a:highlight>
                <a:latin typeface="Courier New"/>
                <a:ea typeface="Courier New"/>
                <a:cs typeface="Courier New"/>
                <a:sym typeface="Courier New"/>
              </a:rPr>
              <a:t>goldfish leopard 0.285</a:t>
            </a:r>
            <a:endParaRPr sz="16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650" b="1" dirty="0">
                <a:solidFill>
                  <a:schemeClr val="accent2"/>
                </a:solidFill>
                <a:highlight>
                  <a:srgbClr val="FFFFFF"/>
                </a:highlight>
                <a:latin typeface="Courier New"/>
                <a:ea typeface="Courier New"/>
                <a:cs typeface="Courier New"/>
                <a:sym typeface="Courier New"/>
              </a:rPr>
              <a:t>complaint </a:t>
            </a:r>
            <a:r>
              <a:rPr lang="en-IN" sz="1650" b="1" dirty="0" err="1">
                <a:solidFill>
                  <a:schemeClr val="accent2"/>
                </a:solidFill>
                <a:highlight>
                  <a:srgbClr val="FFFFFF"/>
                </a:highlight>
                <a:latin typeface="Courier New"/>
                <a:ea typeface="Courier New"/>
                <a:cs typeface="Courier New"/>
                <a:sym typeface="Courier New"/>
              </a:rPr>
              <a:t>wifi</a:t>
            </a:r>
            <a:r>
              <a:rPr lang="en-IN" sz="1650" b="1" dirty="0">
                <a:solidFill>
                  <a:schemeClr val="accent2"/>
                </a:solidFill>
                <a:highlight>
                  <a:srgbClr val="FFFFFF"/>
                </a:highlight>
                <a:latin typeface="Courier New"/>
                <a:ea typeface="Courier New"/>
                <a:cs typeface="Courier New"/>
                <a:sym typeface="Courier New"/>
              </a:rPr>
              <a:t> 0.285</a:t>
            </a:r>
            <a:endParaRPr sz="16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650" b="1" dirty="0">
                <a:solidFill>
                  <a:schemeClr val="accent2"/>
                </a:solidFill>
                <a:highlight>
                  <a:srgbClr val="FFFFFF"/>
                </a:highlight>
                <a:latin typeface="Courier New"/>
                <a:ea typeface="Courier New"/>
                <a:cs typeface="Courier New"/>
                <a:sym typeface="Courier New"/>
              </a:rPr>
              <a:t>location library 0.263</a:t>
            </a:r>
            <a:endParaRPr sz="16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650" b="1" dirty="0">
                <a:solidFill>
                  <a:schemeClr val="accent2"/>
                </a:solidFill>
                <a:highlight>
                  <a:srgbClr val="FFFFFF"/>
                </a:highlight>
                <a:latin typeface="Courier New"/>
                <a:ea typeface="Courier New"/>
                <a:cs typeface="Courier New"/>
                <a:sym typeface="Courier New"/>
              </a:rPr>
              <a:t>library service 0.263</a:t>
            </a:r>
            <a:endParaRPr sz="16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650" b="1" dirty="0">
                <a:solidFill>
                  <a:schemeClr val="accent2"/>
                </a:solidFill>
                <a:highlight>
                  <a:srgbClr val="FFFFFF"/>
                </a:highlight>
                <a:latin typeface="Courier New"/>
                <a:ea typeface="Courier New"/>
                <a:cs typeface="Courier New"/>
                <a:sym typeface="Courier New"/>
              </a:rPr>
              <a:t>robe complaint 0.247</a:t>
            </a:r>
            <a:endParaRPr sz="16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650" b="1" dirty="0">
                <a:solidFill>
                  <a:schemeClr val="accent2"/>
                </a:solidFill>
                <a:highlight>
                  <a:srgbClr val="FFFFFF"/>
                </a:highlight>
                <a:latin typeface="Courier New"/>
                <a:ea typeface="Courier New"/>
                <a:cs typeface="Courier New"/>
                <a:sym typeface="Courier New"/>
              </a:rPr>
              <a:t>leopard print 0.247</a:t>
            </a:r>
            <a:endParaRPr sz="16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650" b="1" dirty="0">
                <a:solidFill>
                  <a:schemeClr val="accent2"/>
                </a:solidFill>
                <a:highlight>
                  <a:srgbClr val="FFFFFF"/>
                </a:highlight>
                <a:latin typeface="Courier New"/>
                <a:ea typeface="Courier New"/>
                <a:cs typeface="Courier New"/>
                <a:sym typeface="Courier New"/>
              </a:rPr>
              <a:t>quick business 0.227</a:t>
            </a:r>
            <a:endParaRPr sz="2000" b="1" dirty="0"/>
          </a:p>
        </p:txBody>
      </p:sp>
      <p:sp>
        <p:nvSpPr>
          <p:cNvPr id="3" name="TextBox 2">
            <a:extLst>
              <a:ext uri="{FF2B5EF4-FFF2-40B4-BE49-F238E27FC236}">
                <a16:creationId xmlns:a16="http://schemas.microsoft.com/office/drawing/2014/main" id="{01408ED7-162F-8BA9-EF64-67B9FB8405AC}"/>
              </a:ext>
            </a:extLst>
          </p:cNvPr>
          <p:cNvSpPr txBox="1"/>
          <p:nvPr/>
        </p:nvSpPr>
        <p:spPr>
          <a:xfrm>
            <a:off x="5373279" y="2022795"/>
            <a:ext cx="6009932" cy="1169551"/>
          </a:xfrm>
          <a:prstGeom prst="rect">
            <a:avLst/>
          </a:prstGeom>
        </p:spPr>
        <p:style>
          <a:lnRef idx="1">
            <a:schemeClr val="accent3"/>
          </a:lnRef>
          <a:fillRef idx="3">
            <a:schemeClr val="accent3"/>
          </a:fillRef>
          <a:effectRef idx="2">
            <a:schemeClr val="accent3"/>
          </a:effectRef>
          <a:fontRef idx="minor">
            <a:schemeClr val="lt1"/>
          </a:fontRef>
        </p:style>
        <p:txBody>
          <a:bodyPr wrap="square">
            <a:spAutoFit/>
          </a:bodyPr>
          <a:lstStyle/>
          <a:p>
            <a:r>
              <a:rPr lang="en-US" i="0" dirty="0">
                <a:ln w="0"/>
                <a:solidFill>
                  <a:schemeClr val="accent6"/>
                </a:solidFill>
                <a:effectLst>
                  <a:outerShdw blurRad="38100" dist="19050" dir="2700000" algn="tl" rotWithShape="0">
                    <a:schemeClr val="dk1">
                      <a:alpha val="40000"/>
                    </a:schemeClr>
                  </a:outerShdw>
                </a:effectLst>
                <a:latin typeface="arial" panose="020B0604020202020204" pitchFamily="34" charset="0"/>
              </a:rPr>
              <a:t>TF-IDF (Term Frequency - Inverse Document Frequency)</a:t>
            </a:r>
          </a:p>
          <a:p>
            <a:r>
              <a:rPr lang="en-US" b="1" i="0" dirty="0">
                <a:ln w="22225">
                  <a:solidFill>
                    <a:schemeClr val="accent2"/>
                  </a:solidFill>
                  <a:prstDash val="solid"/>
                </a:ln>
                <a:solidFill>
                  <a:schemeClr val="accent2">
                    <a:lumMod val="40000"/>
                    <a:lumOff val="60000"/>
                  </a:schemeClr>
                </a:solidFill>
                <a:latin typeface="arial" panose="020B0604020202020204" pitchFamily="34" charset="0"/>
              </a:rPr>
              <a:t> </a:t>
            </a:r>
            <a:r>
              <a:rPr lang="en-US" b="1" i="0" dirty="0">
                <a:solidFill>
                  <a:srgbClr val="202124"/>
                </a:solidFill>
                <a:latin typeface="arial" panose="020B0604020202020204" pitchFamily="34" charset="0"/>
              </a:rPr>
              <a:t>is a handy algorithm that uses the frequency of words to determine how relevant those words are to a given document. It's a relatively simple but intuitive approach to weighting words, allowing it to act as a great jumping off point for a variety of tasks.</a:t>
            </a:r>
            <a:endParaRPr lang="en-IN" b="1"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1c912551c5c_0_157"/>
          <p:cNvSpPr txBox="1"/>
          <p:nvPr/>
        </p:nvSpPr>
        <p:spPr>
          <a:xfrm>
            <a:off x="4330475" y="202200"/>
            <a:ext cx="3942900" cy="934800"/>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t" anchorCtr="0">
            <a:spAutoFit/>
          </a:bodyPr>
          <a:lstStyle/>
          <a:p>
            <a:pPr marL="0" lvl="0" indent="0" algn="ctr" rtl="0">
              <a:lnSpc>
                <a:spcPct val="115000"/>
              </a:lnSpc>
              <a:spcBef>
                <a:spcPts val="1200"/>
              </a:spcBef>
              <a:spcAft>
                <a:spcPts val="0"/>
              </a:spcAft>
              <a:buClr>
                <a:schemeClr val="dk1"/>
              </a:buClr>
              <a:buSzPts val="1100"/>
              <a:buFont typeface="Arial"/>
              <a:buNone/>
            </a:pPr>
            <a:r>
              <a:rPr lang="en-IN" sz="2150" b="1" dirty="0">
                <a:solidFill>
                  <a:schemeClr val="accent2"/>
                </a:solidFill>
                <a:highlight>
                  <a:srgbClr val="FFFFFF"/>
                </a:highlight>
                <a:latin typeface="Roboto"/>
                <a:ea typeface="Roboto"/>
                <a:cs typeface="Roboto"/>
                <a:sym typeface="Roboto"/>
              </a:rPr>
              <a:t>Model Building</a:t>
            </a:r>
            <a:endParaRPr sz="2150" b="1" dirty="0">
              <a:solidFill>
                <a:schemeClr val="accent2"/>
              </a:solidFill>
              <a:highlight>
                <a:srgbClr val="FFFFFF"/>
              </a:highlight>
              <a:latin typeface="Roboto"/>
              <a:ea typeface="Roboto"/>
              <a:cs typeface="Roboto"/>
              <a:sym typeface="Roboto"/>
            </a:endParaRPr>
          </a:p>
          <a:p>
            <a:pPr marL="0" lvl="0" indent="0" algn="ctr" rtl="0">
              <a:spcBef>
                <a:spcPts val="1200"/>
              </a:spcBef>
              <a:spcAft>
                <a:spcPts val="0"/>
              </a:spcAft>
              <a:buNone/>
            </a:pPr>
            <a:endParaRPr dirty="0"/>
          </a:p>
        </p:txBody>
      </p:sp>
      <p:pic>
        <p:nvPicPr>
          <p:cNvPr id="224" name="Google Shape;224;g1c912551c5c_0_157"/>
          <p:cNvPicPr preferRelativeResize="0"/>
          <p:nvPr/>
        </p:nvPicPr>
        <p:blipFill>
          <a:blip r:embed="rId3">
            <a:alphaModFix/>
          </a:blip>
          <a:stretch>
            <a:fillRect/>
          </a:stretch>
        </p:blipFill>
        <p:spPr>
          <a:xfrm>
            <a:off x="132275" y="2299675"/>
            <a:ext cx="5734050" cy="4305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5" name="Google Shape;225;g1c912551c5c_0_157"/>
          <p:cNvSpPr txBox="1"/>
          <p:nvPr/>
        </p:nvSpPr>
        <p:spPr>
          <a:xfrm>
            <a:off x="6061050" y="3005850"/>
            <a:ext cx="6092275" cy="2639700"/>
          </a:xfrm>
          <a:prstGeom prst="rect">
            <a:avLst/>
          </a:pr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spAutoFit/>
          </a:bodyPr>
          <a:lstStyle/>
          <a:p>
            <a:pPr marL="0" lvl="0" indent="0" algn="l" rtl="0">
              <a:spcBef>
                <a:spcPts val="0"/>
              </a:spcBef>
              <a:spcAft>
                <a:spcPts val="0"/>
              </a:spcAft>
              <a:buNone/>
            </a:pPr>
            <a:r>
              <a:rPr lang="en-IN" sz="1450" b="1" dirty="0">
                <a:solidFill>
                  <a:schemeClr val="accent2"/>
                </a:solidFill>
                <a:highlight>
                  <a:srgbClr val="FFFFFF"/>
                </a:highlight>
                <a:latin typeface="Courier New"/>
                <a:ea typeface="Courier New"/>
                <a:cs typeface="Courier New"/>
                <a:sym typeface="Courier New"/>
              </a:rPr>
              <a:t>Accuracy for Train set 0.8986069541440342</a:t>
            </a:r>
            <a:endParaRPr sz="14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450" b="1" dirty="0">
                <a:solidFill>
                  <a:schemeClr val="accent2"/>
                </a:solidFill>
                <a:highlight>
                  <a:srgbClr val="FFFFFF"/>
                </a:highlight>
                <a:latin typeface="Courier New"/>
                <a:ea typeface="Courier New"/>
                <a:cs typeface="Courier New"/>
                <a:sym typeface="Courier New"/>
              </a:rPr>
              <a:t>Accuracy for Test set 0.8748152527342595</a:t>
            </a:r>
            <a:endParaRPr sz="14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450" b="1" dirty="0">
                <a:solidFill>
                  <a:schemeClr val="accent2"/>
                </a:solidFill>
                <a:highlight>
                  <a:srgbClr val="FFFFFF"/>
                </a:highlight>
                <a:latin typeface="Courier New"/>
                <a:ea typeface="Courier New"/>
                <a:cs typeface="Courier New"/>
                <a:sym typeface="Courier New"/>
              </a:rPr>
              <a:t>Fi Score 0.9026812313803376</a:t>
            </a:r>
            <a:endParaRPr sz="14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450" b="1" dirty="0">
                <a:solidFill>
                  <a:schemeClr val="accent2"/>
                </a:solidFill>
                <a:highlight>
                  <a:srgbClr val="FFFFFF"/>
                </a:highlight>
                <a:latin typeface="Courier New"/>
                <a:ea typeface="Courier New"/>
                <a:cs typeface="Courier New"/>
                <a:sym typeface="Courier New"/>
              </a:rPr>
              <a:t>              precision    recall  f1-score   support</a:t>
            </a:r>
            <a:endParaRPr sz="14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4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450" b="1" dirty="0">
                <a:solidFill>
                  <a:schemeClr val="accent2"/>
                </a:solidFill>
                <a:highlight>
                  <a:srgbClr val="FFFFFF"/>
                </a:highlight>
                <a:latin typeface="Courier New"/>
                <a:ea typeface="Courier New"/>
                <a:cs typeface="Courier New"/>
                <a:sym typeface="Courier New"/>
              </a:rPr>
              <a:t>           0       0.80      0.95      0.87      3007</a:t>
            </a:r>
            <a:endParaRPr sz="14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450" b="1" dirty="0">
                <a:solidFill>
                  <a:schemeClr val="accent2"/>
                </a:solidFill>
                <a:highlight>
                  <a:srgbClr val="FFFFFF"/>
                </a:highlight>
                <a:latin typeface="Courier New"/>
                <a:ea typeface="Courier New"/>
                <a:cs typeface="Courier New"/>
                <a:sym typeface="Courier New"/>
              </a:rPr>
              <a:t>           1       0.95      0.81      0.88      3759</a:t>
            </a:r>
            <a:endParaRPr sz="14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4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450" b="1" dirty="0">
                <a:solidFill>
                  <a:schemeClr val="accent2"/>
                </a:solidFill>
                <a:highlight>
                  <a:srgbClr val="FFFFFF"/>
                </a:highlight>
                <a:latin typeface="Courier New"/>
                <a:ea typeface="Courier New"/>
                <a:cs typeface="Courier New"/>
                <a:sym typeface="Courier New"/>
              </a:rPr>
              <a:t>    accuracy                           0.87      6766</a:t>
            </a:r>
            <a:endParaRPr sz="14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450" b="1" dirty="0">
                <a:solidFill>
                  <a:schemeClr val="accent2"/>
                </a:solidFill>
                <a:highlight>
                  <a:srgbClr val="FFFFFF"/>
                </a:highlight>
                <a:latin typeface="Courier New"/>
                <a:ea typeface="Courier New"/>
                <a:cs typeface="Courier New"/>
                <a:sym typeface="Courier New"/>
              </a:rPr>
              <a:t>   macro </a:t>
            </a:r>
            <a:r>
              <a:rPr lang="en-IN" sz="1450" b="1" dirty="0" err="1">
                <a:solidFill>
                  <a:schemeClr val="accent2"/>
                </a:solidFill>
                <a:highlight>
                  <a:srgbClr val="FFFFFF"/>
                </a:highlight>
                <a:latin typeface="Courier New"/>
                <a:ea typeface="Courier New"/>
                <a:cs typeface="Courier New"/>
                <a:sym typeface="Courier New"/>
              </a:rPr>
              <a:t>avg</a:t>
            </a:r>
            <a:r>
              <a:rPr lang="en-IN" sz="1450" b="1" dirty="0">
                <a:solidFill>
                  <a:schemeClr val="accent2"/>
                </a:solidFill>
                <a:highlight>
                  <a:srgbClr val="FFFFFF"/>
                </a:highlight>
                <a:latin typeface="Courier New"/>
                <a:ea typeface="Courier New"/>
                <a:cs typeface="Courier New"/>
                <a:sym typeface="Courier New"/>
              </a:rPr>
              <a:t>       0.88      0.88      0.87      6766</a:t>
            </a:r>
            <a:endParaRPr sz="14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450" b="1" dirty="0">
                <a:solidFill>
                  <a:schemeClr val="accent2"/>
                </a:solidFill>
                <a:highlight>
                  <a:srgbClr val="FFFFFF"/>
                </a:highlight>
                <a:latin typeface="Courier New"/>
                <a:ea typeface="Courier New"/>
                <a:cs typeface="Courier New"/>
                <a:sym typeface="Courier New"/>
              </a:rPr>
              <a:t>weighted </a:t>
            </a:r>
            <a:r>
              <a:rPr lang="en-IN" sz="1450" b="1" dirty="0" err="1">
                <a:solidFill>
                  <a:schemeClr val="accent2"/>
                </a:solidFill>
                <a:highlight>
                  <a:srgbClr val="FFFFFF"/>
                </a:highlight>
                <a:latin typeface="Courier New"/>
                <a:ea typeface="Courier New"/>
                <a:cs typeface="Courier New"/>
                <a:sym typeface="Courier New"/>
              </a:rPr>
              <a:t>avg</a:t>
            </a:r>
            <a:r>
              <a:rPr lang="en-IN" sz="1450" b="1" dirty="0">
                <a:solidFill>
                  <a:schemeClr val="accent2"/>
                </a:solidFill>
                <a:highlight>
                  <a:srgbClr val="FFFFFF"/>
                </a:highlight>
                <a:latin typeface="Courier New"/>
                <a:ea typeface="Courier New"/>
                <a:cs typeface="Courier New"/>
                <a:sym typeface="Courier New"/>
              </a:rPr>
              <a:t>       0.89      0.87      0.88      6766</a:t>
            </a:r>
            <a:endParaRPr sz="1800" b="1" dirty="0"/>
          </a:p>
        </p:txBody>
      </p:sp>
      <p:sp>
        <p:nvSpPr>
          <p:cNvPr id="226" name="Google Shape;226;g1c912551c5c_0_157"/>
          <p:cNvSpPr txBox="1"/>
          <p:nvPr/>
        </p:nvSpPr>
        <p:spPr>
          <a:xfrm>
            <a:off x="303300" y="1137000"/>
            <a:ext cx="3608824" cy="492600"/>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spAutoFit/>
          </a:bodyPr>
          <a:lstStyle/>
          <a:p>
            <a:pPr marL="101600" lvl="0" algn="l" rtl="0">
              <a:spcBef>
                <a:spcPts val="0"/>
              </a:spcBef>
              <a:spcAft>
                <a:spcPts val="0"/>
              </a:spcAft>
              <a:buSzPts val="2000"/>
            </a:pPr>
            <a:r>
              <a:rPr lang="en-IN" sz="2000" b="1" dirty="0"/>
              <a:t>Logistic Regression </a:t>
            </a:r>
            <a:endParaRPr sz="2000" b="1" dirty="0"/>
          </a:p>
        </p:txBody>
      </p:sp>
      <p:sp>
        <p:nvSpPr>
          <p:cNvPr id="3" name="TextBox 2">
            <a:extLst>
              <a:ext uri="{FF2B5EF4-FFF2-40B4-BE49-F238E27FC236}">
                <a16:creationId xmlns:a16="http://schemas.microsoft.com/office/drawing/2014/main" id="{A5D7F68B-08AC-6829-FB52-E74A536EB368}"/>
              </a:ext>
            </a:extLst>
          </p:cNvPr>
          <p:cNvSpPr txBox="1"/>
          <p:nvPr/>
        </p:nvSpPr>
        <p:spPr>
          <a:xfrm>
            <a:off x="6325677" y="1448477"/>
            <a:ext cx="5563023" cy="116955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b="1" i="0" dirty="0">
                <a:solidFill>
                  <a:srgbClr val="202124"/>
                </a:solidFill>
                <a:effectLst/>
                <a:latin typeface="arial" panose="020B0604020202020204" pitchFamily="34" charset="0"/>
              </a:rPr>
              <a:t> A statistical method that is used for building machine learning models where the dependent variable is dichotomous: i.e. binary. Logistic regression is used to describe data and the relationship between one dependent variable and one or more independent variables</a:t>
            </a:r>
            <a:endParaRPr lang="en-IN" b="1"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1c912551c5c_0_172"/>
          <p:cNvSpPr txBox="1"/>
          <p:nvPr/>
        </p:nvSpPr>
        <p:spPr>
          <a:xfrm>
            <a:off x="1782717" y="483550"/>
            <a:ext cx="2214248" cy="515700"/>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spAutoFit/>
          </a:bodyPr>
          <a:lstStyle/>
          <a:p>
            <a:pPr marL="92075" lvl="0" algn="l" rtl="0">
              <a:spcBef>
                <a:spcPts val="0"/>
              </a:spcBef>
              <a:spcAft>
                <a:spcPts val="0"/>
              </a:spcAft>
              <a:buClr>
                <a:schemeClr val="dk1"/>
              </a:buClr>
              <a:buSzPts val="2150"/>
            </a:pPr>
            <a:r>
              <a:rPr lang="en-IN" sz="2150" b="1" dirty="0">
                <a:solidFill>
                  <a:schemeClr val="dk1"/>
                </a:solidFill>
                <a:highlight>
                  <a:srgbClr val="FFFFFE"/>
                </a:highlight>
              </a:rPr>
              <a:t>Naive Bayes</a:t>
            </a:r>
            <a:endParaRPr sz="2500" b="1" dirty="0">
              <a:solidFill>
                <a:schemeClr val="dk1"/>
              </a:solidFill>
            </a:endParaRPr>
          </a:p>
        </p:txBody>
      </p:sp>
      <p:pic>
        <p:nvPicPr>
          <p:cNvPr id="233" name="Google Shape;233;g1c912551c5c_0_172"/>
          <p:cNvPicPr preferRelativeResize="0"/>
          <p:nvPr/>
        </p:nvPicPr>
        <p:blipFill>
          <a:blip r:embed="rId3">
            <a:alphaModFix/>
          </a:blip>
          <a:stretch>
            <a:fillRect/>
          </a:stretch>
        </p:blipFill>
        <p:spPr>
          <a:xfrm>
            <a:off x="304050" y="2620652"/>
            <a:ext cx="4588461" cy="34959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4" name="Google Shape;234;g1c912551c5c_0_172"/>
          <p:cNvSpPr txBox="1"/>
          <p:nvPr/>
        </p:nvSpPr>
        <p:spPr>
          <a:xfrm>
            <a:off x="5345628" y="3042775"/>
            <a:ext cx="6470400" cy="2809200"/>
          </a:xfrm>
          <a:prstGeom prst="rect">
            <a:avLst/>
          </a:prstGeo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spAutoFit/>
          </a:bodyPr>
          <a:lstStyle/>
          <a:p>
            <a:pPr marL="0" lvl="0" indent="0" algn="l" rtl="0">
              <a:spcBef>
                <a:spcPts val="0"/>
              </a:spcBef>
              <a:spcAft>
                <a:spcPts val="0"/>
              </a:spcAft>
              <a:buNone/>
            </a:pPr>
            <a:r>
              <a:rPr lang="en-IN" sz="1550" b="1" dirty="0">
                <a:solidFill>
                  <a:schemeClr val="accent2"/>
                </a:solidFill>
                <a:highlight>
                  <a:srgbClr val="FFFFFF"/>
                </a:highlight>
                <a:latin typeface="Courier New"/>
                <a:ea typeface="Courier New"/>
                <a:cs typeface="Courier New"/>
                <a:sym typeface="Courier New"/>
              </a:rPr>
              <a:t>Accuracy for Train set 0.7413812215940583</a:t>
            </a:r>
            <a:endParaRPr sz="15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550" b="1" dirty="0">
                <a:solidFill>
                  <a:schemeClr val="accent2"/>
                </a:solidFill>
                <a:highlight>
                  <a:srgbClr val="FFFFFF"/>
                </a:highlight>
                <a:latin typeface="Courier New"/>
                <a:ea typeface="Courier New"/>
                <a:cs typeface="Courier New"/>
                <a:sym typeface="Courier New"/>
              </a:rPr>
              <a:t>Accuracy for Test set 0.7265740467041087</a:t>
            </a:r>
            <a:endParaRPr sz="15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550" b="1" dirty="0">
                <a:solidFill>
                  <a:schemeClr val="accent2"/>
                </a:solidFill>
                <a:highlight>
                  <a:srgbClr val="FFFFFF"/>
                </a:highlight>
                <a:latin typeface="Courier New"/>
                <a:ea typeface="Courier New"/>
                <a:cs typeface="Courier New"/>
                <a:sym typeface="Courier New"/>
              </a:rPr>
              <a:t>Fi Score 0.7914170764416628</a:t>
            </a:r>
            <a:endParaRPr sz="15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550" b="1" dirty="0">
                <a:solidFill>
                  <a:schemeClr val="accent2"/>
                </a:solidFill>
                <a:highlight>
                  <a:srgbClr val="FFFFFF"/>
                </a:highlight>
                <a:latin typeface="Courier New"/>
                <a:ea typeface="Courier New"/>
                <a:cs typeface="Courier New"/>
                <a:sym typeface="Courier New"/>
              </a:rPr>
              <a:t>              precision    recall  f1-score   support</a:t>
            </a:r>
            <a:endParaRPr sz="15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5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550" b="1" dirty="0">
                <a:solidFill>
                  <a:schemeClr val="accent2"/>
                </a:solidFill>
                <a:highlight>
                  <a:srgbClr val="FFFFFF"/>
                </a:highlight>
                <a:latin typeface="Courier New"/>
                <a:ea typeface="Courier New"/>
                <a:cs typeface="Courier New"/>
                <a:sym typeface="Courier New"/>
              </a:rPr>
              <a:t>           0       0.77      0.55      0.64      3007</a:t>
            </a:r>
            <a:endParaRPr sz="15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550" b="1" dirty="0">
                <a:solidFill>
                  <a:schemeClr val="accent2"/>
                </a:solidFill>
                <a:highlight>
                  <a:srgbClr val="FFFFFF"/>
                </a:highlight>
                <a:latin typeface="Courier New"/>
                <a:ea typeface="Courier New"/>
                <a:cs typeface="Courier New"/>
                <a:sym typeface="Courier New"/>
              </a:rPr>
              <a:t>           1       0.71      0.87      0.78      3759</a:t>
            </a:r>
            <a:endParaRPr sz="15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5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550" b="1" dirty="0">
                <a:solidFill>
                  <a:schemeClr val="accent2"/>
                </a:solidFill>
                <a:highlight>
                  <a:srgbClr val="FFFFFF"/>
                </a:highlight>
                <a:latin typeface="Courier New"/>
                <a:ea typeface="Courier New"/>
                <a:cs typeface="Courier New"/>
                <a:sym typeface="Courier New"/>
              </a:rPr>
              <a:t>    accuracy                           0.73      6766</a:t>
            </a:r>
            <a:endParaRPr sz="15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550" b="1" dirty="0">
                <a:solidFill>
                  <a:schemeClr val="accent2"/>
                </a:solidFill>
                <a:highlight>
                  <a:srgbClr val="FFFFFF"/>
                </a:highlight>
                <a:latin typeface="Courier New"/>
                <a:ea typeface="Courier New"/>
                <a:cs typeface="Courier New"/>
                <a:sym typeface="Courier New"/>
              </a:rPr>
              <a:t>   macro </a:t>
            </a:r>
            <a:r>
              <a:rPr lang="en-IN" sz="1550" b="1" dirty="0" err="1">
                <a:solidFill>
                  <a:schemeClr val="accent2"/>
                </a:solidFill>
                <a:highlight>
                  <a:srgbClr val="FFFFFF"/>
                </a:highlight>
                <a:latin typeface="Courier New"/>
                <a:ea typeface="Courier New"/>
                <a:cs typeface="Courier New"/>
                <a:sym typeface="Courier New"/>
              </a:rPr>
              <a:t>avg</a:t>
            </a:r>
            <a:r>
              <a:rPr lang="en-IN" sz="1550" b="1" dirty="0">
                <a:solidFill>
                  <a:schemeClr val="accent2"/>
                </a:solidFill>
                <a:highlight>
                  <a:srgbClr val="FFFFFF"/>
                </a:highlight>
                <a:latin typeface="Courier New"/>
                <a:ea typeface="Courier New"/>
                <a:cs typeface="Courier New"/>
                <a:sym typeface="Courier New"/>
              </a:rPr>
              <a:t>       0.74      0.71      0.71      6766</a:t>
            </a:r>
            <a:endParaRPr sz="1550" b="1"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550" b="1" dirty="0">
                <a:solidFill>
                  <a:schemeClr val="accent2"/>
                </a:solidFill>
                <a:highlight>
                  <a:srgbClr val="FFFFFF"/>
                </a:highlight>
                <a:latin typeface="Courier New"/>
                <a:ea typeface="Courier New"/>
                <a:cs typeface="Courier New"/>
                <a:sym typeface="Courier New"/>
              </a:rPr>
              <a:t>weighted </a:t>
            </a:r>
            <a:r>
              <a:rPr lang="en-IN" sz="1550" b="1" dirty="0" err="1">
                <a:solidFill>
                  <a:schemeClr val="accent2"/>
                </a:solidFill>
                <a:highlight>
                  <a:srgbClr val="FFFFFF"/>
                </a:highlight>
                <a:latin typeface="Courier New"/>
                <a:ea typeface="Courier New"/>
                <a:cs typeface="Courier New"/>
                <a:sym typeface="Courier New"/>
              </a:rPr>
              <a:t>avg</a:t>
            </a:r>
            <a:r>
              <a:rPr lang="en-IN" sz="1550" b="1" dirty="0">
                <a:solidFill>
                  <a:schemeClr val="accent2"/>
                </a:solidFill>
                <a:highlight>
                  <a:srgbClr val="FFFFFF"/>
                </a:highlight>
                <a:latin typeface="Courier New"/>
                <a:ea typeface="Courier New"/>
                <a:cs typeface="Courier New"/>
                <a:sym typeface="Courier New"/>
              </a:rPr>
              <a:t>       0.73      0.73      0.72      6766</a:t>
            </a:r>
            <a:endParaRPr sz="1900" b="1" dirty="0"/>
          </a:p>
        </p:txBody>
      </p:sp>
      <p:sp>
        <p:nvSpPr>
          <p:cNvPr id="3" name="TextBox 2">
            <a:extLst>
              <a:ext uri="{FF2B5EF4-FFF2-40B4-BE49-F238E27FC236}">
                <a16:creationId xmlns:a16="http://schemas.microsoft.com/office/drawing/2014/main" id="{A441AADB-8844-5FBE-B03D-8ABC7FF04CDB}"/>
              </a:ext>
            </a:extLst>
          </p:cNvPr>
          <p:cNvSpPr txBox="1"/>
          <p:nvPr/>
        </p:nvSpPr>
        <p:spPr>
          <a:xfrm>
            <a:off x="5345628" y="1006025"/>
            <a:ext cx="6202207" cy="1169551"/>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b="1" i="0" dirty="0">
                <a:solidFill>
                  <a:srgbClr val="202124"/>
                </a:solidFill>
                <a:effectLst/>
                <a:latin typeface="arial" panose="020B0604020202020204" pitchFamily="34" charset="0"/>
              </a:rPr>
              <a:t>Naïve Bayes is a simple learning algorithm that utilizes Bayes rule together with a strong assumption that the attributes are conditionally independent, given the class. While this independence assumption is often violated in practice, naïve Bayes nonetheless often delivers competitive classification accuracy.</a:t>
            </a:r>
            <a:endParaRPr lang="en-IN"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1c912551c5c_0_181"/>
          <p:cNvSpPr txBox="1"/>
          <p:nvPr/>
        </p:nvSpPr>
        <p:spPr>
          <a:xfrm>
            <a:off x="337000" y="370700"/>
            <a:ext cx="2849260" cy="915861"/>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spAutoFit/>
          </a:bodyPr>
          <a:lstStyle/>
          <a:p>
            <a:pPr marL="114300" lvl="0" algn="l" rtl="0">
              <a:lnSpc>
                <a:spcPct val="115000"/>
              </a:lnSpc>
              <a:spcBef>
                <a:spcPts val="700"/>
              </a:spcBef>
              <a:spcAft>
                <a:spcPts val="0"/>
              </a:spcAft>
              <a:buSzPts val="1800"/>
            </a:pPr>
            <a:r>
              <a:rPr lang="en-IN" sz="1900" b="1" dirty="0">
                <a:solidFill>
                  <a:schemeClr val="accent2"/>
                </a:solidFill>
                <a:highlight>
                  <a:srgbClr val="FFFFFF"/>
                </a:highlight>
              </a:rPr>
              <a:t>K-Nearest Neighbour</a:t>
            </a:r>
            <a:endParaRPr sz="1900" b="1" dirty="0">
              <a:solidFill>
                <a:schemeClr val="accent2"/>
              </a:solidFill>
              <a:highlight>
                <a:srgbClr val="FFFFFF"/>
              </a:highlight>
            </a:endParaRPr>
          </a:p>
          <a:p>
            <a:pPr marL="457200" lvl="0" indent="0" algn="l" rtl="0">
              <a:spcBef>
                <a:spcPts val="700"/>
              </a:spcBef>
              <a:spcAft>
                <a:spcPts val="0"/>
              </a:spcAft>
              <a:buNone/>
            </a:pPr>
            <a:endParaRPr dirty="0"/>
          </a:p>
        </p:txBody>
      </p:sp>
      <p:pic>
        <p:nvPicPr>
          <p:cNvPr id="241" name="Google Shape;241;g1c912551c5c_0_181"/>
          <p:cNvPicPr preferRelativeResize="0"/>
          <p:nvPr/>
        </p:nvPicPr>
        <p:blipFill>
          <a:blip r:embed="rId3">
            <a:alphaModFix/>
          </a:blip>
          <a:stretch>
            <a:fillRect/>
          </a:stretch>
        </p:blipFill>
        <p:spPr>
          <a:xfrm>
            <a:off x="489400" y="1551500"/>
            <a:ext cx="4734150" cy="4497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2" name="Google Shape;242;g1c912551c5c_0_181"/>
          <p:cNvSpPr txBox="1"/>
          <p:nvPr/>
        </p:nvSpPr>
        <p:spPr>
          <a:xfrm>
            <a:off x="5537281" y="2832476"/>
            <a:ext cx="6529027" cy="2808431"/>
          </a:xfrm>
          <a:prstGeom prst="rect">
            <a:avLst/>
          </a:prstGeom>
          <a:ln/>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t" anchorCtr="0">
            <a:spAutoFit/>
          </a:bodyPr>
          <a:lstStyle/>
          <a:p>
            <a:pPr marL="0" lvl="0" indent="0" algn="l" rtl="0">
              <a:spcBef>
                <a:spcPts val="0"/>
              </a:spcBef>
              <a:spcAft>
                <a:spcPts val="0"/>
              </a:spcAft>
              <a:buNone/>
            </a:pPr>
            <a:r>
              <a:rPr lang="en-IN" sz="1550" dirty="0">
                <a:solidFill>
                  <a:schemeClr val="accent2"/>
                </a:solidFill>
                <a:highlight>
                  <a:srgbClr val="FFFFFF"/>
                </a:highlight>
                <a:latin typeface="Courier New"/>
                <a:ea typeface="Courier New"/>
                <a:cs typeface="Courier New"/>
                <a:sym typeface="Courier New"/>
              </a:rPr>
              <a:t>Accuracy for Train set 0.5703358829398071</a:t>
            </a:r>
            <a:endParaRPr sz="1550"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550" dirty="0">
                <a:solidFill>
                  <a:schemeClr val="accent2"/>
                </a:solidFill>
                <a:highlight>
                  <a:srgbClr val="FFFFFF"/>
                </a:highlight>
                <a:latin typeface="Courier New"/>
                <a:ea typeface="Courier New"/>
                <a:cs typeface="Courier New"/>
                <a:sym typeface="Courier New"/>
              </a:rPr>
              <a:t>Accuracy for Test set 0.5189181200118238</a:t>
            </a:r>
            <a:endParaRPr sz="1550"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550" dirty="0">
                <a:solidFill>
                  <a:schemeClr val="accent2"/>
                </a:solidFill>
                <a:highlight>
                  <a:srgbClr val="FFFFFF"/>
                </a:highlight>
                <a:latin typeface="Courier New"/>
                <a:ea typeface="Courier New"/>
                <a:cs typeface="Courier New"/>
                <a:sym typeface="Courier New"/>
              </a:rPr>
              <a:t>Fi Score 0.5367330677290837</a:t>
            </a:r>
            <a:endParaRPr sz="1550"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550" dirty="0">
                <a:solidFill>
                  <a:schemeClr val="accent2"/>
                </a:solidFill>
                <a:highlight>
                  <a:srgbClr val="FFFFFF"/>
                </a:highlight>
                <a:latin typeface="Courier New"/>
                <a:ea typeface="Courier New"/>
                <a:cs typeface="Courier New"/>
                <a:sym typeface="Courier New"/>
              </a:rPr>
              <a:t>              precision    recall  f1-score   support</a:t>
            </a:r>
            <a:endParaRPr sz="1550"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550"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550" dirty="0">
                <a:solidFill>
                  <a:schemeClr val="accent2"/>
                </a:solidFill>
                <a:highlight>
                  <a:srgbClr val="FFFFFF"/>
                </a:highlight>
                <a:latin typeface="Courier New"/>
                <a:ea typeface="Courier New"/>
                <a:cs typeface="Courier New"/>
                <a:sym typeface="Courier New"/>
              </a:rPr>
              <a:t>           0       0.47      0.70      0.56      3007</a:t>
            </a:r>
            <a:endParaRPr sz="1550"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550" dirty="0">
                <a:solidFill>
                  <a:schemeClr val="accent2"/>
                </a:solidFill>
                <a:highlight>
                  <a:srgbClr val="FFFFFF"/>
                </a:highlight>
                <a:latin typeface="Courier New"/>
                <a:ea typeface="Courier New"/>
                <a:cs typeface="Courier New"/>
                <a:sym typeface="Courier New"/>
              </a:rPr>
              <a:t>           1       0.61      0.37      0.46      3759</a:t>
            </a:r>
            <a:endParaRPr sz="1550"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550"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550" dirty="0">
                <a:solidFill>
                  <a:schemeClr val="accent2"/>
                </a:solidFill>
                <a:highlight>
                  <a:srgbClr val="FFFFFF"/>
                </a:highlight>
                <a:latin typeface="Courier New"/>
                <a:ea typeface="Courier New"/>
                <a:cs typeface="Courier New"/>
                <a:sym typeface="Courier New"/>
              </a:rPr>
              <a:t>    accuracy                           0.52      6766</a:t>
            </a:r>
            <a:endParaRPr sz="1550"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550" dirty="0">
                <a:solidFill>
                  <a:schemeClr val="accent2"/>
                </a:solidFill>
                <a:highlight>
                  <a:srgbClr val="FFFFFF"/>
                </a:highlight>
                <a:latin typeface="Courier New"/>
                <a:ea typeface="Courier New"/>
                <a:cs typeface="Courier New"/>
                <a:sym typeface="Courier New"/>
              </a:rPr>
              <a:t>   macro </a:t>
            </a:r>
            <a:r>
              <a:rPr lang="en-IN" sz="1550" dirty="0" err="1">
                <a:solidFill>
                  <a:schemeClr val="accent2"/>
                </a:solidFill>
                <a:highlight>
                  <a:srgbClr val="FFFFFF"/>
                </a:highlight>
                <a:latin typeface="Courier New"/>
                <a:ea typeface="Courier New"/>
                <a:cs typeface="Courier New"/>
                <a:sym typeface="Courier New"/>
              </a:rPr>
              <a:t>avg</a:t>
            </a:r>
            <a:r>
              <a:rPr lang="en-IN" sz="1550" dirty="0">
                <a:solidFill>
                  <a:schemeClr val="accent2"/>
                </a:solidFill>
                <a:highlight>
                  <a:srgbClr val="FFFFFF"/>
                </a:highlight>
                <a:latin typeface="Courier New"/>
                <a:ea typeface="Courier New"/>
                <a:cs typeface="Courier New"/>
                <a:sym typeface="Courier New"/>
              </a:rPr>
              <a:t>       0.54      0.54      0.51      6766</a:t>
            </a:r>
            <a:endParaRPr sz="1550" dirty="0">
              <a:solidFill>
                <a:schemeClr val="accent2"/>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IN" sz="1550" dirty="0">
                <a:solidFill>
                  <a:schemeClr val="accent2"/>
                </a:solidFill>
                <a:highlight>
                  <a:srgbClr val="FFFFFF"/>
                </a:highlight>
                <a:latin typeface="Courier New"/>
                <a:ea typeface="Courier New"/>
                <a:cs typeface="Courier New"/>
                <a:sym typeface="Courier New"/>
              </a:rPr>
              <a:t>weighted </a:t>
            </a:r>
            <a:r>
              <a:rPr lang="en-IN" sz="1550" dirty="0" err="1">
                <a:solidFill>
                  <a:schemeClr val="accent2"/>
                </a:solidFill>
                <a:highlight>
                  <a:srgbClr val="FFFFFF"/>
                </a:highlight>
                <a:latin typeface="Courier New"/>
                <a:ea typeface="Courier New"/>
                <a:cs typeface="Courier New"/>
                <a:sym typeface="Courier New"/>
              </a:rPr>
              <a:t>avg</a:t>
            </a:r>
            <a:r>
              <a:rPr lang="en-IN" sz="1550" dirty="0">
                <a:solidFill>
                  <a:schemeClr val="accent2"/>
                </a:solidFill>
                <a:highlight>
                  <a:srgbClr val="FFFFFF"/>
                </a:highlight>
                <a:latin typeface="Courier New"/>
                <a:ea typeface="Courier New"/>
                <a:cs typeface="Courier New"/>
                <a:sym typeface="Courier New"/>
              </a:rPr>
              <a:t>       0.55      0.52      0.51      6766</a:t>
            </a:r>
            <a:endParaRPr sz="1900" dirty="0"/>
          </a:p>
        </p:txBody>
      </p:sp>
      <p:sp>
        <p:nvSpPr>
          <p:cNvPr id="3" name="TextBox 2">
            <a:extLst>
              <a:ext uri="{FF2B5EF4-FFF2-40B4-BE49-F238E27FC236}">
                <a16:creationId xmlns:a16="http://schemas.microsoft.com/office/drawing/2014/main" id="{0C747D91-AFAD-D57D-ED83-CF8E4595F43F}"/>
              </a:ext>
            </a:extLst>
          </p:cNvPr>
          <p:cNvSpPr txBox="1"/>
          <p:nvPr/>
        </p:nvSpPr>
        <p:spPr>
          <a:xfrm>
            <a:off x="5608172" y="1074446"/>
            <a:ext cx="6094428" cy="954107"/>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en-US" b="1" i="0" dirty="0">
                <a:solidFill>
                  <a:srgbClr val="202124"/>
                </a:solidFill>
                <a:effectLst/>
                <a:latin typeface="arial" panose="020B0604020202020204" pitchFamily="34" charset="0"/>
              </a:rPr>
              <a:t>The k-nearest neighbors algorithm, also known as KNN or k-NN, is a non-parametric, supervised learning classifier, which uses proximity to make classifications or predictions about the grouping of an individual data point.</a:t>
            </a:r>
            <a:endParaRPr lang="en-IN"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1c912551c5c_0_190"/>
          <p:cNvSpPr txBox="1"/>
          <p:nvPr/>
        </p:nvSpPr>
        <p:spPr>
          <a:xfrm>
            <a:off x="134800" y="353850"/>
            <a:ext cx="2410437" cy="628347"/>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t" anchorCtr="0">
            <a:spAutoFit/>
          </a:bodyPr>
          <a:lstStyle/>
          <a:p>
            <a:pPr marL="107950" lvl="0" algn="l" rtl="0">
              <a:lnSpc>
                <a:spcPct val="115000"/>
              </a:lnSpc>
              <a:spcBef>
                <a:spcPts val="700"/>
              </a:spcBef>
              <a:spcAft>
                <a:spcPts val="0"/>
              </a:spcAft>
              <a:buSzPts val="1900"/>
            </a:pPr>
            <a:r>
              <a:rPr lang="en-IN" sz="2000" b="1" dirty="0">
                <a:solidFill>
                  <a:schemeClr val="accent2"/>
                </a:solidFill>
                <a:highlight>
                  <a:srgbClr val="FFFFFF"/>
                </a:highlight>
                <a:latin typeface="Roboto"/>
                <a:ea typeface="Roboto"/>
                <a:cs typeface="Roboto"/>
                <a:sym typeface="Roboto"/>
              </a:rPr>
              <a:t>Random Forest</a:t>
            </a:r>
            <a:endParaRPr sz="1900" b="1" dirty="0"/>
          </a:p>
        </p:txBody>
      </p:sp>
      <p:sp>
        <p:nvSpPr>
          <p:cNvPr id="3" name="TextBox 2">
            <a:extLst>
              <a:ext uri="{FF2B5EF4-FFF2-40B4-BE49-F238E27FC236}">
                <a16:creationId xmlns:a16="http://schemas.microsoft.com/office/drawing/2014/main" id="{3BD6A871-0727-4907-BE20-7EAD0D5157BB}"/>
              </a:ext>
            </a:extLst>
          </p:cNvPr>
          <p:cNvSpPr txBox="1"/>
          <p:nvPr/>
        </p:nvSpPr>
        <p:spPr>
          <a:xfrm>
            <a:off x="1340018" y="1852831"/>
            <a:ext cx="9661062" cy="329320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l"/>
            <a:r>
              <a:rPr lang="en-US" sz="1600" i="0" dirty="0">
                <a:solidFill>
                  <a:srgbClr val="000000"/>
                </a:solidFill>
                <a:effectLst/>
                <a:latin typeface="+mj-lt"/>
              </a:rPr>
              <a:t>Random forest is an ensemble method which creates a number of decision trees turned into an</a:t>
            </a:r>
          </a:p>
          <a:p>
            <a:pPr algn="l"/>
            <a:r>
              <a:rPr lang="en-US" sz="1600" i="0" dirty="0">
                <a:solidFill>
                  <a:srgbClr val="000000"/>
                </a:solidFill>
                <a:effectLst/>
                <a:latin typeface="+mj-lt"/>
              </a:rPr>
              <a:t>ensembled forest. Since random forest is an ensemble method, it randomly selects features to be</a:t>
            </a:r>
          </a:p>
          <a:p>
            <a:pPr algn="l"/>
            <a:r>
              <a:rPr lang="en-US" sz="1600" i="0" dirty="0">
                <a:solidFill>
                  <a:srgbClr val="000000"/>
                </a:solidFill>
                <a:effectLst/>
                <a:latin typeface="+mj-lt"/>
              </a:rPr>
              <a:t>used in each step for training while forming the decision trees. Random forest forms a set of decision</a:t>
            </a:r>
          </a:p>
          <a:p>
            <a:pPr algn="l"/>
            <a:r>
              <a:rPr lang="en-US" sz="1600" i="0" dirty="0">
                <a:solidFill>
                  <a:srgbClr val="000000"/>
                </a:solidFill>
                <a:effectLst/>
                <a:latin typeface="+mj-lt"/>
              </a:rPr>
              <a:t>trees instead of one tree. Each tree in the forest, makes prediction of target class based on the</a:t>
            </a:r>
          </a:p>
          <a:p>
            <a:pPr algn="l"/>
            <a:r>
              <a:rPr lang="en-US" sz="1600" i="0" dirty="0">
                <a:solidFill>
                  <a:srgbClr val="000000"/>
                </a:solidFill>
                <a:effectLst/>
                <a:latin typeface="+mj-lt"/>
              </a:rPr>
              <a:t>selected features. Each predicted class gets a vote every time it is predicted. The class with the</a:t>
            </a:r>
          </a:p>
          <a:p>
            <a:pPr algn="l"/>
            <a:r>
              <a:rPr lang="en-US" sz="1600" i="0" dirty="0">
                <a:solidFill>
                  <a:srgbClr val="000000"/>
                </a:solidFill>
                <a:effectLst/>
                <a:latin typeface="+mj-lt"/>
              </a:rPr>
              <a:t>highest votes is selected at the end. Random forest is suggested to be a good classiﬁer as it provides</a:t>
            </a:r>
          </a:p>
          <a:p>
            <a:pPr algn="l"/>
            <a:r>
              <a:rPr lang="en-US" sz="1600" i="0" dirty="0">
                <a:solidFill>
                  <a:srgbClr val="000000"/>
                </a:solidFill>
                <a:effectLst/>
                <a:latin typeface="+mj-lt"/>
              </a:rPr>
              <a:t>the best performance metrics. It is very suitable for large amount of data.</a:t>
            </a:r>
          </a:p>
          <a:p>
            <a:pPr algn="l"/>
            <a:endParaRPr lang="en-US" sz="1600" dirty="0">
              <a:latin typeface="+mj-lt"/>
            </a:endParaRPr>
          </a:p>
          <a:p>
            <a:pPr algn="l"/>
            <a:endParaRPr lang="en-US" sz="1600" i="0" dirty="0">
              <a:solidFill>
                <a:srgbClr val="000000"/>
              </a:solidFill>
              <a:effectLst/>
              <a:latin typeface="+mj-lt"/>
            </a:endParaRPr>
          </a:p>
          <a:p>
            <a:pPr algn="l"/>
            <a:r>
              <a:rPr lang="en-US" sz="1600" i="0" dirty="0">
                <a:solidFill>
                  <a:srgbClr val="000000"/>
                </a:solidFill>
                <a:effectLst/>
                <a:latin typeface="+mj-lt"/>
              </a:rPr>
              <a:t>For text classiﬁcation, we are have performed data-preprocessing that is we have already selected</a:t>
            </a:r>
          </a:p>
          <a:p>
            <a:pPr algn="l"/>
            <a:r>
              <a:rPr lang="en-US" sz="1600" i="0" dirty="0">
                <a:solidFill>
                  <a:srgbClr val="000000"/>
                </a:solidFill>
                <a:effectLst/>
                <a:latin typeface="+mj-lt"/>
              </a:rPr>
              <a:t>the features that contributes most for the sentiment analysis. Thus the expectation from random</a:t>
            </a:r>
          </a:p>
          <a:p>
            <a:pPr algn="l"/>
            <a:r>
              <a:rPr lang="en-US" sz="1600" i="0" dirty="0">
                <a:solidFill>
                  <a:srgbClr val="000000"/>
                </a:solidFill>
                <a:effectLst/>
                <a:latin typeface="+mj-lt"/>
              </a:rPr>
              <a:t>forest is increased as there is very low chance of selecting insigniﬁcant features while making trees.</a:t>
            </a:r>
          </a:p>
          <a:p>
            <a:pPr algn="l"/>
            <a:endParaRPr lang="en-US" sz="1600" i="0" dirty="0">
              <a:solidFill>
                <a:srgbClr val="000000"/>
              </a:solidFill>
              <a:effectLst/>
              <a:latin typeface="+mj-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1c912551c5c_0_196"/>
          <p:cNvSpPr txBox="1"/>
          <p:nvPr/>
        </p:nvSpPr>
        <p:spPr>
          <a:xfrm>
            <a:off x="4116844" y="84250"/>
            <a:ext cx="48360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IN" sz="2100" b="1" dirty="0"/>
              <a:t>Deployment</a:t>
            </a:r>
            <a:endParaRPr sz="2100" b="1" dirty="0"/>
          </a:p>
        </p:txBody>
      </p:sp>
      <p:pic>
        <p:nvPicPr>
          <p:cNvPr id="255" name="Google Shape;255;g1c912551c5c_0_196"/>
          <p:cNvPicPr preferRelativeResize="0"/>
          <p:nvPr/>
        </p:nvPicPr>
        <p:blipFill>
          <a:blip r:embed="rId3">
            <a:alphaModFix/>
          </a:blip>
          <a:stretch>
            <a:fillRect/>
          </a:stretch>
        </p:blipFill>
        <p:spPr>
          <a:xfrm>
            <a:off x="152400" y="736300"/>
            <a:ext cx="11887201" cy="4925351"/>
          </a:xfrm>
          <a:prstGeom prst="rect">
            <a:avLst/>
          </a:prstGeom>
          <a:noFill/>
          <a:ln>
            <a:noFill/>
          </a:ln>
        </p:spPr>
      </p:pic>
      <p:sp>
        <p:nvSpPr>
          <p:cNvPr id="256" name="Google Shape;256;g1c912551c5c_0_196">
            <a:hlinkClick r:id="rId4"/>
          </p:cNvPr>
          <p:cNvSpPr txBox="1"/>
          <p:nvPr/>
        </p:nvSpPr>
        <p:spPr>
          <a:xfrm>
            <a:off x="353850" y="5948100"/>
            <a:ext cx="732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b="1" dirty="0"/>
              <a:t>https://uma0shubh-hotel-reviews-app-yptmuf.streamlit.app/</a:t>
            </a:r>
            <a:endParaRPr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69CD97-6DF3-2A9C-5D3F-2A4FECEDC19F}"/>
              </a:ext>
            </a:extLst>
          </p:cNvPr>
          <p:cNvPicPr>
            <a:picLocks noChangeAspect="1"/>
          </p:cNvPicPr>
          <p:nvPr/>
        </p:nvPicPr>
        <p:blipFill>
          <a:blip r:embed="rId2"/>
          <a:stretch>
            <a:fillRect/>
          </a:stretch>
        </p:blipFill>
        <p:spPr>
          <a:xfrm>
            <a:off x="329938" y="852565"/>
            <a:ext cx="11736371" cy="5152869"/>
          </a:xfrm>
          <a:prstGeom prst="rect">
            <a:avLst/>
          </a:prstGeom>
        </p:spPr>
      </p:pic>
      <p:sp>
        <p:nvSpPr>
          <p:cNvPr id="4" name="TextBox 3">
            <a:extLst>
              <a:ext uri="{FF2B5EF4-FFF2-40B4-BE49-F238E27FC236}">
                <a16:creationId xmlns:a16="http://schemas.microsoft.com/office/drawing/2014/main" id="{A51AEFDA-DD7E-CD19-F11C-FE4BBA20DD02}"/>
              </a:ext>
            </a:extLst>
          </p:cNvPr>
          <p:cNvSpPr txBox="1"/>
          <p:nvPr/>
        </p:nvSpPr>
        <p:spPr>
          <a:xfrm>
            <a:off x="329938" y="207390"/>
            <a:ext cx="3695307" cy="307777"/>
          </a:xfrm>
          <a:prstGeom prst="rect">
            <a:avLst/>
          </a:prstGeom>
          <a:noFill/>
        </p:spPr>
        <p:txBody>
          <a:bodyPr wrap="square" rtlCol="0">
            <a:spAutoFit/>
          </a:bodyPr>
          <a:lstStyle/>
          <a:p>
            <a:r>
              <a:rPr lang="en-IN" b="1" dirty="0">
                <a:solidFill>
                  <a:srgbClr val="FF0000"/>
                </a:solidFill>
              </a:rPr>
              <a:t>POSITIVE REVIEW</a:t>
            </a:r>
          </a:p>
        </p:txBody>
      </p:sp>
    </p:spTree>
    <p:extLst>
      <p:ext uri="{BB962C8B-B14F-4D97-AF65-F5344CB8AC3E}">
        <p14:creationId xmlns:p14="http://schemas.microsoft.com/office/powerpoint/2010/main" val="3032913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7FFBEA-E27C-79A5-2757-C699D4166AB7}"/>
              </a:ext>
            </a:extLst>
          </p:cNvPr>
          <p:cNvPicPr>
            <a:picLocks noChangeAspect="1"/>
          </p:cNvPicPr>
          <p:nvPr/>
        </p:nvPicPr>
        <p:blipFill>
          <a:blip r:embed="rId2"/>
          <a:stretch>
            <a:fillRect/>
          </a:stretch>
        </p:blipFill>
        <p:spPr>
          <a:xfrm>
            <a:off x="169683" y="1232691"/>
            <a:ext cx="12192000" cy="5297591"/>
          </a:xfrm>
          <a:prstGeom prst="rect">
            <a:avLst/>
          </a:prstGeom>
        </p:spPr>
      </p:pic>
      <p:sp>
        <p:nvSpPr>
          <p:cNvPr id="4" name="TextBox 3">
            <a:extLst>
              <a:ext uri="{FF2B5EF4-FFF2-40B4-BE49-F238E27FC236}">
                <a16:creationId xmlns:a16="http://schemas.microsoft.com/office/drawing/2014/main" id="{11E32E68-3AC8-3371-DEA8-9D87F563A0BD}"/>
              </a:ext>
            </a:extLst>
          </p:cNvPr>
          <p:cNvSpPr txBox="1"/>
          <p:nvPr/>
        </p:nvSpPr>
        <p:spPr>
          <a:xfrm>
            <a:off x="329938" y="207390"/>
            <a:ext cx="3695307" cy="307777"/>
          </a:xfrm>
          <a:prstGeom prst="rect">
            <a:avLst/>
          </a:prstGeom>
          <a:noFill/>
        </p:spPr>
        <p:txBody>
          <a:bodyPr wrap="square" rtlCol="0">
            <a:spAutoFit/>
          </a:bodyPr>
          <a:lstStyle/>
          <a:p>
            <a:r>
              <a:rPr lang="en-IN" b="1" dirty="0">
                <a:solidFill>
                  <a:srgbClr val="FF0000"/>
                </a:solidFill>
              </a:rPr>
              <a:t>NEGATIVE REVIEW</a:t>
            </a:r>
          </a:p>
        </p:txBody>
      </p:sp>
    </p:spTree>
    <p:extLst>
      <p:ext uri="{BB962C8B-B14F-4D97-AF65-F5344CB8AC3E}">
        <p14:creationId xmlns:p14="http://schemas.microsoft.com/office/powerpoint/2010/main" val="1104532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Google Shape;80;p3"/>
          <p:cNvSpPr txBox="1"/>
          <p:nvPr/>
        </p:nvSpPr>
        <p:spPr>
          <a:xfrm>
            <a:off x="1120588" y="4063563"/>
            <a:ext cx="9950823" cy="2246729"/>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2000" b="1" i="0" u="sng" strike="noStrike" cap="none" dirty="0">
                <a:solidFill>
                  <a:srgbClr val="595959"/>
                </a:solidFill>
                <a:latin typeface="+mj-lt"/>
                <a:ea typeface="Arial"/>
                <a:cs typeface="Arial"/>
                <a:sym typeface="Arial"/>
              </a:rPr>
              <a:t>Objective:</a:t>
            </a:r>
            <a:endParaRPr sz="1600" dirty="0">
              <a:latin typeface="+mj-lt"/>
            </a:endParaRPr>
          </a:p>
          <a:p>
            <a:pPr marL="0" marR="0" lvl="0" indent="0" algn="l" rtl="0">
              <a:spcBef>
                <a:spcPts val="0"/>
              </a:spcBef>
              <a:spcAft>
                <a:spcPts val="0"/>
              </a:spcAft>
              <a:buNone/>
            </a:pPr>
            <a:endParaRPr sz="2000" b="1" u="sng" dirty="0">
              <a:solidFill>
                <a:srgbClr val="595959"/>
              </a:solidFill>
              <a:latin typeface="+mj-lt"/>
              <a:ea typeface="Arial"/>
              <a:cs typeface="Arial"/>
              <a:sym typeface="Arial"/>
            </a:endParaRPr>
          </a:p>
          <a:p>
            <a:pPr marL="0" marR="0" lvl="0" indent="0" algn="l" rtl="0">
              <a:spcBef>
                <a:spcPts val="0"/>
              </a:spcBef>
              <a:spcAft>
                <a:spcPts val="0"/>
              </a:spcAft>
              <a:buNone/>
            </a:pPr>
            <a:r>
              <a:rPr lang="en-IN" sz="2000" b="0" i="0" u="none" strike="noStrike" cap="none" dirty="0">
                <a:solidFill>
                  <a:schemeClr val="dk1"/>
                </a:solidFill>
                <a:latin typeface="+mj-lt"/>
                <a:ea typeface="Arial"/>
                <a:cs typeface="Arial"/>
                <a:sym typeface="Arial"/>
              </a:rPr>
              <a:t>Our goal is to examine how travellers are communicating their positive and negative experiences in online platforms for staying in a specific hotel and major objective is what are the attributes that travellers are considering while selecting a hotel. With this manager can understand which elements of their hotel influence more in forming a positive review or improves hotel brand image.</a:t>
            </a:r>
            <a:endParaRPr sz="1600" dirty="0">
              <a:latin typeface="+mj-lt"/>
            </a:endParaRPr>
          </a:p>
        </p:txBody>
      </p:sp>
      <p:pic>
        <p:nvPicPr>
          <p:cNvPr id="81" name="Google Shape;81;p3"/>
          <p:cNvPicPr preferRelativeResize="0"/>
          <p:nvPr/>
        </p:nvPicPr>
        <p:blipFill rotWithShape="1">
          <a:blip r:embed="rId3">
            <a:alphaModFix/>
          </a:blip>
          <a:srcRect/>
          <a:stretch/>
        </p:blipFill>
        <p:spPr>
          <a:xfrm>
            <a:off x="4044371" y="547708"/>
            <a:ext cx="7644866" cy="2881292"/>
          </a:xfrm>
          <a:prstGeom prst="rect">
            <a:avLst/>
          </a:prstGeom>
          <a:noFill/>
          <a:ln>
            <a:noFill/>
          </a:ln>
        </p:spPr>
      </p:pic>
      <p:pic>
        <p:nvPicPr>
          <p:cNvPr id="2050" name="Picture 2" descr="Objectives Stock Photo - Download Image Now - Achievement, Adult,  Aspirations - iStock">
            <a:extLst>
              <a:ext uri="{FF2B5EF4-FFF2-40B4-BE49-F238E27FC236}">
                <a16:creationId xmlns:a16="http://schemas.microsoft.com/office/drawing/2014/main" id="{C31A42C5-6539-266B-1DA0-C7587A7E47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744" y="1894427"/>
            <a:ext cx="3684138" cy="2031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7170" name="Picture 2" descr="Natural Language Processing (NLP) Jobs – NLP People">
            <a:extLst>
              <a:ext uri="{FF2B5EF4-FFF2-40B4-BE49-F238E27FC236}">
                <a16:creationId xmlns:a16="http://schemas.microsoft.com/office/drawing/2014/main" id="{9A06D89B-6C16-7AA7-9B0E-8D3554543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2874" y="1313714"/>
            <a:ext cx="7231019" cy="41915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2"/>
          <p:cNvSpPr txBox="1"/>
          <p:nvPr/>
        </p:nvSpPr>
        <p:spPr>
          <a:xfrm>
            <a:off x="2778597" y="2596624"/>
            <a:ext cx="5381873" cy="3363957"/>
          </a:xfrm>
          <a:prstGeom prst="rect">
            <a:avLst/>
          </a:prstGeom>
          <a:ln/>
        </p:spPr>
        <p:style>
          <a:lnRef idx="1">
            <a:schemeClr val="accent4"/>
          </a:lnRef>
          <a:fillRef idx="2">
            <a:schemeClr val="accent4"/>
          </a:fillRef>
          <a:effectRef idx="1">
            <a:schemeClr val="accent4"/>
          </a:effectRef>
          <a:fontRef idx="minor">
            <a:schemeClr val="dk1"/>
          </a:fontRef>
        </p:style>
        <p:txBody>
          <a:bodyPr spcFirstLastPara="1" wrap="square" lIns="91425" tIns="45700" rIns="91425" bIns="45700" anchor="t" anchorCtr="0">
            <a:spAutoFit/>
          </a:bodyPr>
          <a:lstStyle/>
          <a:p>
            <a:pPr marL="742950" marR="0" lvl="1" indent="-285750" algn="just" rtl="0">
              <a:lnSpc>
                <a:spcPct val="107000"/>
              </a:lnSpc>
              <a:spcBef>
                <a:spcPts val="0"/>
              </a:spcBef>
              <a:spcAft>
                <a:spcPts val="0"/>
              </a:spcAft>
              <a:buClr>
                <a:srgbClr val="000000"/>
              </a:buClr>
              <a:buSzPts val="1800"/>
              <a:buFont typeface="Wingdings" panose="05000000000000000000" pitchFamily="2" charset="2"/>
              <a:buChar char="Ø"/>
            </a:pPr>
            <a:r>
              <a:rPr lang="en-IN" sz="2000" b="0" i="0" u="none" strike="noStrike" cap="none" dirty="0">
                <a:solidFill>
                  <a:srgbClr val="000000"/>
                </a:solidFill>
                <a:latin typeface="Arial"/>
                <a:ea typeface="Arial"/>
                <a:cs typeface="Arial"/>
                <a:sym typeface="Arial"/>
              </a:rPr>
              <a:t>Business Problem</a:t>
            </a:r>
            <a:endParaRPr sz="1600" dirty="0"/>
          </a:p>
          <a:p>
            <a:pPr marL="742950" marR="0" lvl="1" indent="-285750" algn="just" rtl="0">
              <a:lnSpc>
                <a:spcPct val="107000"/>
              </a:lnSpc>
              <a:spcBef>
                <a:spcPts val="250"/>
              </a:spcBef>
              <a:spcAft>
                <a:spcPts val="0"/>
              </a:spcAft>
              <a:buClr>
                <a:srgbClr val="000000"/>
              </a:buClr>
              <a:buSzPts val="1800"/>
              <a:buFont typeface="Wingdings" panose="05000000000000000000" pitchFamily="2" charset="2"/>
              <a:buChar char="Ø"/>
            </a:pPr>
            <a:r>
              <a:rPr lang="en-IN" sz="2000" b="0" i="0" u="none" strike="noStrike" cap="none" dirty="0">
                <a:solidFill>
                  <a:srgbClr val="000000"/>
                </a:solidFill>
                <a:latin typeface="Arial"/>
                <a:ea typeface="Arial"/>
                <a:cs typeface="Arial"/>
                <a:sym typeface="Arial"/>
              </a:rPr>
              <a:t>Project Flow</a:t>
            </a:r>
            <a:endParaRPr sz="2000" b="0" i="0" u="none" strike="noStrike" cap="none" dirty="0">
              <a:solidFill>
                <a:srgbClr val="000000"/>
              </a:solidFill>
              <a:latin typeface="Arial"/>
              <a:ea typeface="Arial"/>
              <a:cs typeface="Arial"/>
              <a:sym typeface="Arial"/>
            </a:endParaRPr>
          </a:p>
          <a:p>
            <a:pPr marL="742950" marR="0" lvl="1" indent="-285750" algn="just" rtl="0">
              <a:lnSpc>
                <a:spcPct val="107000"/>
              </a:lnSpc>
              <a:spcBef>
                <a:spcPts val="250"/>
              </a:spcBef>
              <a:spcAft>
                <a:spcPts val="0"/>
              </a:spcAft>
              <a:buClr>
                <a:srgbClr val="000000"/>
              </a:buClr>
              <a:buSzPts val="1800"/>
              <a:buFont typeface="Wingdings" panose="05000000000000000000" pitchFamily="2" charset="2"/>
              <a:buChar char="Ø"/>
            </a:pPr>
            <a:r>
              <a:rPr lang="en-IN" sz="2000" b="0" i="0" u="none" strike="noStrike" cap="none" dirty="0">
                <a:solidFill>
                  <a:srgbClr val="000000"/>
                </a:solidFill>
                <a:latin typeface="Arial"/>
                <a:ea typeface="Arial"/>
                <a:cs typeface="Arial"/>
                <a:sym typeface="Arial"/>
              </a:rPr>
              <a:t>Data Summary</a:t>
            </a:r>
            <a:endParaRPr sz="1600" dirty="0"/>
          </a:p>
          <a:p>
            <a:pPr marL="742950" marR="0" lvl="1" indent="-285750" algn="just" rtl="0">
              <a:lnSpc>
                <a:spcPct val="107000"/>
              </a:lnSpc>
              <a:spcBef>
                <a:spcPts val="250"/>
              </a:spcBef>
              <a:spcAft>
                <a:spcPts val="0"/>
              </a:spcAft>
              <a:buClr>
                <a:srgbClr val="000000"/>
              </a:buClr>
              <a:buSzPts val="1800"/>
              <a:buFont typeface="Wingdings" panose="05000000000000000000" pitchFamily="2" charset="2"/>
              <a:buChar char="Ø"/>
            </a:pPr>
            <a:r>
              <a:rPr lang="en-IN" sz="2000" b="0" i="0" u="none" strike="noStrike" cap="none" dirty="0">
                <a:solidFill>
                  <a:srgbClr val="000000"/>
                </a:solidFill>
                <a:latin typeface="Arial"/>
                <a:ea typeface="Arial"/>
                <a:cs typeface="Arial"/>
                <a:sym typeface="Arial"/>
              </a:rPr>
              <a:t>Data Pre-processing</a:t>
            </a:r>
            <a:endParaRPr sz="1600" dirty="0"/>
          </a:p>
          <a:p>
            <a:pPr marL="742950" marR="0" lvl="1" indent="-285750" algn="just" rtl="0">
              <a:lnSpc>
                <a:spcPct val="107000"/>
              </a:lnSpc>
              <a:spcBef>
                <a:spcPts val="250"/>
              </a:spcBef>
              <a:spcAft>
                <a:spcPts val="0"/>
              </a:spcAft>
              <a:buClr>
                <a:srgbClr val="000000"/>
              </a:buClr>
              <a:buSzPts val="1800"/>
              <a:buFont typeface="Wingdings" panose="05000000000000000000" pitchFamily="2" charset="2"/>
              <a:buChar char="Ø"/>
            </a:pPr>
            <a:r>
              <a:rPr lang="en-IN" sz="2000" b="0" i="0" u="none" strike="noStrike" cap="none" dirty="0">
                <a:solidFill>
                  <a:srgbClr val="000000"/>
                </a:solidFill>
                <a:latin typeface="Arial"/>
                <a:ea typeface="Arial"/>
                <a:cs typeface="Arial"/>
                <a:sym typeface="Arial"/>
              </a:rPr>
              <a:t>Different Model Performance</a:t>
            </a:r>
            <a:endParaRPr sz="1600" dirty="0"/>
          </a:p>
          <a:p>
            <a:pPr marL="742950" marR="0" lvl="1" indent="-285750" algn="just" rtl="0">
              <a:lnSpc>
                <a:spcPct val="107000"/>
              </a:lnSpc>
              <a:spcBef>
                <a:spcPts val="250"/>
              </a:spcBef>
              <a:spcAft>
                <a:spcPts val="0"/>
              </a:spcAft>
              <a:buClr>
                <a:srgbClr val="000000"/>
              </a:buClr>
              <a:buSzPts val="1800"/>
              <a:buFont typeface="Wingdings" panose="05000000000000000000" pitchFamily="2" charset="2"/>
              <a:buChar char="Ø"/>
            </a:pPr>
            <a:r>
              <a:rPr lang="en-IN" sz="2000" b="0" i="0" u="none" strike="noStrike" cap="none" dirty="0">
                <a:solidFill>
                  <a:srgbClr val="000000"/>
                </a:solidFill>
                <a:latin typeface="Arial"/>
                <a:ea typeface="Arial"/>
                <a:cs typeface="Arial"/>
                <a:sym typeface="Arial"/>
              </a:rPr>
              <a:t>Deployment</a:t>
            </a:r>
            <a:endParaRPr sz="1600" dirty="0"/>
          </a:p>
          <a:p>
            <a:pPr marL="742950" marR="0" lvl="1" indent="-285750" algn="just" rtl="0">
              <a:lnSpc>
                <a:spcPct val="107000"/>
              </a:lnSpc>
              <a:spcBef>
                <a:spcPts val="250"/>
              </a:spcBef>
              <a:spcAft>
                <a:spcPts val="0"/>
              </a:spcAft>
              <a:buClr>
                <a:srgbClr val="000000"/>
              </a:buClr>
              <a:buSzPts val="1800"/>
              <a:buFont typeface="Wingdings" panose="05000000000000000000" pitchFamily="2" charset="2"/>
              <a:buChar char="Ø"/>
            </a:pPr>
            <a:r>
              <a:rPr lang="en-IN" sz="2000" b="0" i="0" u="none" strike="noStrike" cap="none" dirty="0">
                <a:solidFill>
                  <a:srgbClr val="000000"/>
                </a:solidFill>
                <a:latin typeface="Arial"/>
                <a:ea typeface="Arial"/>
                <a:cs typeface="Arial"/>
                <a:sym typeface="Arial"/>
              </a:rPr>
              <a:t>Challenges</a:t>
            </a:r>
            <a:endParaRPr sz="1600" dirty="0"/>
          </a:p>
          <a:p>
            <a:pPr marL="742950" marR="0" lvl="1" indent="-285750" algn="just" rtl="0">
              <a:lnSpc>
                <a:spcPct val="107000"/>
              </a:lnSpc>
              <a:spcBef>
                <a:spcPts val="250"/>
              </a:spcBef>
              <a:spcAft>
                <a:spcPts val="0"/>
              </a:spcAft>
              <a:buClr>
                <a:srgbClr val="000000"/>
              </a:buClr>
              <a:buSzPts val="1800"/>
              <a:buFont typeface="Wingdings" panose="05000000000000000000" pitchFamily="2" charset="2"/>
              <a:buChar char="Ø"/>
            </a:pPr>
            <a:r>
              <a:rPr lang="en-IN" sz="2000" b="0" i="0" u="none" strike="noStrike" cap="none" dirty="0">
                <a:solidFill>
                  <a:srgbClr val="000000"/>
                </a:solidFill>
                <a:latin typeface="Arial"/>
                <a:ea typeface="Arial"/>
                <a:cs typeface="Arial"/>
                <a:sym typeface="Arial"/>
              </a:rPr>
              <a:t>Conclusion</a:t>
            </a:r>
            <a:endParaRPr sz="1600" dirty="0"/>
          </a:p>
          <a:p>
            <a:pPr marL="742950" marR="0" lvl="1" indent="-285750" algn="just" rtl="0">
              <a:lnSpc>
                <a:spcPct val="107000"/>
              </a:lnSpc>
              <a:spcBef>
                <a:spcPts val="250"/>
              </a:spcBef>
              <a:spcAft>
                <a:spcPts val="0"/>
              </a:spcAft>
              <a:buClr>
                <a:srgbClr val="000000"/>
              </a:buClr>
              <a:buSzPts val="1800"/>
              <a:buFont typeface="Wingdings" panose="05000000000000000000" pitchFamily="2" charset="2"/>
              <a:buChar char="Ø"/>
            </a:pPr>
            <a:r>
              <a:rPr lang="en-IN" sz="2000" b="0" i="0" u="none" strike="noStrike" cap="none" dirty="0">
                <a:solidFill>
                  <a:srgbClr val="000000"/>
                </a:solidFill>
                <a:latin typeface="Arial"/>
                <a:ea typeface="Arial"/>
                <a:cs typeface="Arial"/>
                <a:sym typeface="Arial"/>
              </a:rPr>
              <a:t>Future Scope</a:t>
            </a:r>
            <a:endParaRPr sz="1600" b="1" i="0" u="sng" strike="noStrike" cap="none" dirty="0">
              <a:solidFill>
                <a:srgbClr val="595959"/>
              </a:solidFill>
              <a:latin typeface="Arial"/>
              <a:ea typeface="Arial"/>
              <a:cs typeface="Arial"/>
              <a:sym typeface="Arial"/>
            </a:endParaRPr>
          </a:p>
        </p:txBody>
      </p:sp>
      <p:pic>
        <p:nvPicPr>
          <p:cNvPr id="2" name="Picture 1">
            <a:extLst>
              <a:ext uri="{FF2B5EF4-FFF2-40B4-BE49-F238E27FC236}">
                <a16:creationId xmlns:a16="http://schemas.microsoft.com/office/drawing/2014/main" id="{8AA35B75-DF62-0BC1-BDDA-B9BEEE8745FE}"/>
              </a:ext>
            </a:extLst>
          </p:cNvPr>
          <p:cNvPicPr>
            <a:picLocks noChangeAspect="1"/>
          </p:cNvPicPr>
          <p:nvPr/>
        </p:nvPicPr>
        <p:blipFill>
          <a:blip r:embed="rId3"/>
          <a:stretch>
            <a:fillRect/>
          </a:stretch>
        </p:blipFill>
        <p:spPr>
          <a:xfrm>
            <a:off x="3966180" y="247895"/>
            <a:ext cx="2619375" cy="1743075"/>
          </a:xfrm>
          <a:prstGeom prst="rect">
            <a:avLst/>
          </a:prstGeom>
          <a:ln>
            <a:noFill/>
          </a:ln>
          <a:effectLst>
            <a:softEdge rad="112500"/>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4"/>
          <p:cNvSpPr/>
          <p:nvPr/>
        </p:nvSpPr>
        <p:spPr>
          <a:xfrm>
            <a:off x="4971322" y="877947"/>
            <a:ext cx="1436476" cy="342470"/>
          </a:xfrm>
          <a:prstGeom prst="roundRect">
            <a:avLst>
              <a:gd name="adj" fmla="val 16667"/>
            </a:avLst>
          </a:prstGeom>
          <a:gradFill>
            <a:gsLst>
              <a:gs pos="0">
                <a:srgbClr val="989898"/>
              </a:gs>
              <a:gs pos="45000">
                <a:srgbClr val="A7A7A7"/>
              </a:gs>
              <a:gs pos="100000">
                <a:srgbClr val="B1B1B1"/>
              </a:gs>
            </a:gsLst>
            <a:path path="circle">
              <a:fillToRect l="50000" t="50000" r="50000" b="50000"/>
            </a:path>
            <a:tileRect/>
          </a:gra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Libre Franklin"/>
              <a:buNone/>
            </a:pPr>
            <a:r>
              <a:rPr lang="en-IN" sz="1600">
                <a:solidFill>
                  <a:schemeClr val="dk1"/>
                </a:solidFill>
                <a:latin typeface="Libre Franklin"/>
                <a:ea typeface="Libre Franklin"/>
                <a:cs typeface="Libre Franklin"/>
                <a:sym typeface="Libre Franklin"/>
              </a:rPr>
              <a:t>Data Input</a:t>
            </a:r>
            <a:endParaRPr sz="1800">
              <a:solidFill>
                <a:schemeClr val="dk1"/>
              </a:solidFill>
              <a:latin typeface="Arial"/>
              <a:ea typeface="Arial"/>
              <a:cs typeface="Arial"/>
              <a:sym typeface="Arial"/>
            </a:endParaRPr>
          </a:p>
        </p:txBody>
      </p:sp>
      <p:sp>
        <p:nvSpPr>
          <p:cNvPr id="87" name="Google Shape;87;p4"/>
          <p:cNvSpPr/>
          <p:nvPr/>
        </p:nvSpPr>
        <p:spPr>
          <a:xfrm>
            <a:off x="4625465" y="1515600"/>
            <a:ext cx="2196675" cy="440377"/>
          </a:xfrm>
          <a:prstGeom prst="roundRect">
            <a:avLst>
              <a:gd name="adj" fmla="val 16667"/>
            </a:avLst>
          </a:prstGeom>
          <a:gradFill>
            <a:gsLst>
              <a:gs pos="0">
                <a:srgbClr val="F5A58D"/>
              </a:gs>
              <a:gs pos="45000">
                <a:srgbClr val="F9B5A0"/>
              </a:gs>
              <a:gs pos="100000">
                <a:srgbClr val="FFB9A4"/>
              </a:gs>
            </a:gsLst>
            <a:path path="circle">
              <a:fillToRect l="50000" t="50000" r="50000" b="50000"/>
            </a:path>
            <a:tileRect/>
          </a:grad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Libre Franklin"/>
              <a:buNone/>
            </a:pPr>
            <a:r>
              <a:rPr lang="en-IN" sz="1600">
                <a:solidFill>
                  <a:schemeClr val="dk1"/>
                </a:solidFill>
                <a:latin typeface="Libre Franklin"/>
                <a:ea typeface="Libre Franklin"/>
                <a:cs typeface="Libre Franklin"/>
                <a:sym typeface="Libre Franklin"/>
              </a:rPr>
              <a:t>Data Pre-processing</a:t>
            </a:r>
            <a:endParaRPr sz="1800">
              <a:solidFill>
                <a:schemeClr val="dk1"/>
              </a:solidFill>
              <a:latin typeface="Arial"/>
              <a:ea typeface="Arial"/>
              <a:cs typeface="Arial"/>
              <a:sym typeface="Arial"/>
            </a:endParaRPr>
          </a:p>
        </p:txBody>
      </p:sp>
      <p:sp>
        <p:nvSpPr>
          <p:cNvPr id="88" name="Google Shape;88;p4"/>
          <p:cNvSpPr/>
          <p:nvPr/>
        </p:nvSpPr>
        <p:spPr>
          <a:xfrm>
            <a:off x="4406508" y="2985819"/>
            <a:ext cx="2524836" cy="415015"/>
          </a:xfrm>
          <a:prstGeom prst="roundRect">
            <a:avLst>
              <a:gd name="adj" fmla="val 16667"/>
            </a:avLst>
          </a:prstGeom>
          <a:gradFill>
            <a:gsLst>
              <a:gs pos="0">
                <a:srgbClr val="F1958E"/>
              </a:gs>
              <a:gs pos="45000">
                <a:srgbClr val="F4A8A2"/>
              </a:gs>
              <a:gs pos="100000">
                <a:srgbClr val="FEACA6"/>
              </a:gs>
            </a:gsLst>
            <a:path path="circle">
              <a:fillToRect l="50000" t="50000" r="50000" b="50000"/>
            </a:path>
            <a:tileRect/>
          </a:gra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Libre Franklin"/>
              <a:buNone/>
            </a:pPr>
            <a:r>
              <a:rPr lang="en-IN" sz="1600">
                <a:solidFill>
                  <a:schemeClr val="dk1"/>
                </a:solidFill>
                <a:latin typeface="Libre Franklin"/>
                <a:ea typeface="Libre Franklin"/>
                <a:cs typeface="Libre Franklin"/>
                <a:sym typeface="Libre Franklin"/>
              </a:rPr>
              <a:t>Training Various Models</a:t>
            </a:r>
            <a:endParaRPr sz="1800">
              <a:solidFill>
                <a:schemeClr val="dk1"/>
              </a:solidFill>
              <a:latin typeface="Arial"/>
              <a:ea typeface="Arial"/>
              <a:cs typeface="Arial"/>
              <a:sym typeface="Arial"/>
            </a:endParaRPr>
          </a:p>
        </p:txBody>
      </p:sp>
      <p:sp>
        <p:nvSpPr>
          <p:cNvPr id="89" name="Google Shape;89;p4"/>
          <p:cNvSpPr/>
          <p:nvPr/>
        </p:nvSpPr>
        <p:spPr>
          <a:xfrm>
            <a:off x="3427201" y="3770461"/>
            <a:ext cx="4462817" cy="479849"/>
          </a:xfrm>
          <a:prstGeom prst="roundRect">
            <a:avLst>
              <a:gd name="adj" fmla="val 16667"/>
            </a:avLst>
          </a:prstGeom>
          <a:gradFill>
            <a:gsLst>
              <a:gs pos="0">
                <a:srgbClr val="FFD98A"/>
              </a:gs>
              <a:gs pos="45000">
                <a:srgbClr val="FFE19E"/>
              </a:gs>
              <a:gs pos="100000">
                <a:srgbClr val="FFE8A1"/>
              </a:gs>
            </a:gsLst>
            <a:path path="circle">
              <a:fillToRect l="50000" t="50000" r="50000" b="50000"/>
            </a:path>
            <a:tileRect/>
          </a:grad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Libre Franklin"/>
              <a:buNone/>
            </a:pPr>
            <a:r>
              <a:rPr lang="en-IN" sz="1600" dirty="0">
                <a:solidFill>
                  <a:schemeClr val="dk1"/>
                </a:solidFill>
                <a:latin typeface="Libre Franklin"/>
                <a:ea typeface="Libre Franklin"/>
                <a:cs typeface="Libre Franklin"/>
                <a:sym typeface="Libre Franklin"/>
              </a:rPr>
              <a:t>Predicting Results and Selecting Best Model</a:t>
            </a:r>
            <a:endParaRPr sz="1800" dirty="0">
              <a:solidFill>
                <a:schemeClr val="dk1"/>
              </a:solidFill>
              <a:latin typeface="Arial"/>
              <a:ea typeface="Arial"/>
              <a:cs typeface="Arial"/>
              <a:sym typeface="Arial"/>
            </a:endParaRPr>
          </a:p>
        </p:txBody>
      </p:sp>
      <p:sp>
        <p:nvSpPr>
          <p:cNvPr id="90" name="Google Shape;90;p4"/>
          <p:cNvSpPr/>
          <p:nvPr/>
        </p:nvSpPr>
        <p:spPr>
          <a:xfrm>
            <a:off x="3731723" y="2262909"/>
            <a:ext cx="3874406" cy="369555"/>
          </a:xfrm>
          <a:prstGeom prst="roundRect">
            <a:avLst>
              <a:gd name="adj" fmla="val 16667"/>
            </a:avLst>
          </a:prstGeom>
          <a:gradFill>
            <a:gsLst>
              <a:gs pos="0">
                <a:srgbClr val="E0B594"/>
              </a:gs>
              <a:gs pos="45000">
                <a:srgbClr val="E6C2A6"/>
              </a:gs>
              <a:gs pos="100000">
                <a:srgbClr val="EFC8AC"/>
              </a:gs>
            </a:gsLst>
            <a:path path="circle">
              <a:fillToRect l="50000" t="50000" r="50000" b="50000"/>
            </a:path>
            <a:tileRect/>
          </a:gradFill>
          <a:ln w="127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Libre Franklin"/>
              <a:buNone/>
            </a:pPr>
            <a:r>
              <a:rPr lang="en-IN" sz="1600">
                <a:solidFill>
                  <a:schemeClr val="dk1"/>
                </a:solidFill>
                <a:latin typeface="Libre Franklin"/>
                <a:ea typeface="Libre Franklin"/>
                <a:cs typeface="Libre Franklin"/>
                <a:sym typeface="Libre Franklin"/>
              </a:rPr>
              <a:t>Exploratory Data Analysis</a:t>
            </a:r>
            <a:endParaRPr sz="1800">
              <a:solidFill>
                <a:schemeClr val="dk1"/>
              </a:solidFill>
              <a:latin typeface="Arial"/>
              <a:ea typeface="Arial"/>
              <a:cs typeface="Arial"/>
              <a:sym typeface="Arial"/>
            </a:endParaRPr>
          </a:p>
        </p:txBody>
      </p:sp>
      <p:sp>
        <p:nvSpPr>
          <p:cNvPr id="91" name="Google Shape;91;p4"/>
          <p:cNvSpPr/>
          <p:nvPr/>
        </p:nvSpPr>
        <p:spPr>
          <a:xfrm>
            <a:off x="4252889" y="4538330"/>
            <a:ext cx="2811439" cy="387250"/>
          </a:xfrm>
          <a:prstGeom prst="roundRect">
            <a:avLst>
              <a:gd name="adj" fmla="val 16667"/>
            </a:avLst>
          </a:prstGeom>
          <a:gradFill>
            <a:gsLst>
              <a:gs pos="0">
                <a:srgbClr val="C1A5A5"/>
              </a:gs>
              <a:gs pos="45000">
                <a:srgbClr val="CBB5B5"/>
              </a:gs>
              <a:gs pos="100000">
                <a:srgbClr val="D3BBBB"/>
              </a:gs>
            </a:gsLst>
            <a:path path="circle">
              <a:fillToRect l="50000" t="50000" r="50000" b="50000"/>
            </a:path>
            <a:tileRect/>
          </a:grad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Libre Franklin"/>
              <a:buNone/>
            </a:pPr>
            <a:r>
              <a:rPr lang="en-IN" sz="1600">
                <a:solidFill>
                  <a:schemeClr val="dk1"/>
                </a:solidFill>
                <a:latin typeface="Libre Franklin"/>
                <a:ea typeface="Libre Franklin"/>
                <a:cs typeface="Libre Franklin"/>
                <a:sym typeface="Libre Franklin"/>
              </a:rPr>
              <a:t>Analysis and Conclusion</a:t>
            </a:r>
            <a:endParaRPr sz="1800">
              <a:solidFill>
                <a:schemeClr val="dk1"/>
              </a:solidFill>
              <a:latin typeface="Arial"/>
              <a:ea typeface="Arial"/>
              <a:cs typeface="Arial"/>
              <a:sym typeface="Arial"/>
            </a:endParaRPr>
          </a:p>
        </p:txBody>
      </p:sp>
      <p:sp>
        <p:nvSpPr>
          <p:cNvPr id="92" name="Google Shape;92;p4"/>
          <p:cNvSpPr/>
          <p:nvPr/>
        </p:nvSpPr>
        <p:spPr>
          <a:xfrm>
            <a:off x="4909132" y="5223126"/>
            <a:ext cx="1560855" cy="387250"/>
          </a:xfrm>
          <a:prstGeom prst="roundRect">
            <a:avLst>
              <a:gd name="adj" fmla="val 16667"/>
            </a:avLst>
          </a:prstGeom>
          <a:gradFill>
            <a:gsLst>
              <a:gs pos="0">
                <a:srgbClr val="989898"/>
              </a:gs>
              <a:gs pos="45000">
                <a:srgbClr val="A7A7A7"/>
              </a:gs>
              <a:gs pos="100000">
                <a:srgbClr val="B1B1B1"/>
              </a:gs>
            </a:gsLst>
            <a:path path="circle">
              <a:fillToRect l="50000" t="50000" r="50000" b="50000"/>
            </a:path>
            <a:tileRect/>
          </a:gra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Libre Franklin"/>
              <a:buNone/>
            </a:pPr>
            <a:r>
              <a:rPr lang="en-IN" sz="1600">
                <a:solidFill>
                  <a:schemeClr val="dk1"/>
                </a:solidFill>
                <a:latin typeface="Libre Franklin"/>
                <a:ea typeface="Libre Franklin"/>
                <a:cs typeface="Libre Franklin"/>
                <a:sym typeface="Libre Franklin"/>
              </a:rPr>
              <a:t>Deployment</a:t>
            </a:r>
            <a:endParaRPr sz="1800">
              <a:solidFill>
                <a:schemeClr val="dk1"/>
              </a:solidFill>
              <a:latin typeface="Libre Franklin"/>
              <a:ea typeface="Libre Franklin"/>
              <a:cs typeface="Libre Franklin"/>
              <a:sym typeface="Libre Franklin"/>
            </a:endParaRPr>
          </a:p>
        </p:txBody>
      </p:sp>
      <p:sp>
        <p:nvSpPr>
          <p:cNvPr id="93" name="Google Shape;93;p4"/>
          <p:cNvSpPr/>
          <p:nvPr/>
        </p:nvSpPr>
        <p:spPr>
          <a:xfrm>
            <a:off x="5559907" y="1232117"/>
            <a:ext cx="218041" cy="283483"/>
          </a:xfrm>
          <a:prstGeom prst="downArrow">
            <a:avLst>
              <a:gd name="adj1" fmla="val 50000"/>
              <a:gd name="adj2" fmla="val 50000"/>
            </a:avLst>
          </a:prstGeom>
          <a:gradFill>
            <a:gsLst>
              <a:gs pos="0">
                <a:srgbClr val="FDB58B"/>
              </a:gs>
              <a:gs pos="45000">
                <a:srgbClr val="FFC39F"/>
              </a:gs>
              <a:gs pos="100000">
                <a:srgbClr val="FFC7A3"/>
              </a:gs>
            </a:gsLst>
            <a:path path="circle">
              <a:fillToRect l="50000" t="50000" r="50000" b="50000"/>
            </a:path>
            <a:tileRect/>
          </a:gra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Libre Franklin"/>
              <a:ea typeface="Libre Franklin"/>
              <a:cs typeface="Libre Franklin"/>
              <a:sym typeface="Libre Franklin"/>
            </a:endParaRPr>
          </a:p>
        </p:txBody>
      </p:sp>
      <p:sp>
        <p:nvSpPr>
          <p:cNvPr id="94" name="Google Shape;94;p4"/>
          <p:cNvSpPr/>
          <p:nvPr/>
        </p:nvSpPr>
        <p:spPr>
          <a:xfrm>
            <a:off x="5559907" y="1955979"/>
            <a:ext cx="218041" cy="240201"/>
          </a:xfrm>
          <a:prstGeom prst="downArrow">
            <a:avLst>
              <a:gd name="adj1" fmla="val 0"/>
              <a:gd name="adj2" fmla="val 50000"/>
            </a:avLst>
          </a:prstGeom>
          <a:gradFill>
            <a:gsLst>
              <a:gs pos="0">
                <a:srgbClr val="FDB58B"/>
              </a:gs>
              <a:gs pos="45000">
                <a:srgbClr val="FFC39F"/>
              </a:gs>
              <a:gs pos="100000">
                <a:srgbClr val="FFC7A3"/>
              </a:gs>
            </a:gsLst>
            <a:path path="circle">
              <a:fillToRect l="50000" t="50000" r="50000" b="50000"/>
            </a:path>
            <a:tileRect/>
          </a:gra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Libre Franklin"/>
              <a:ea typeface="Libre Franklin"/>
              <a:cs typeface="Libre Franklin"/>
              <a:sym typeface="Libre Franklin"/>
            </a:endParaRPr>
          </a:p>
        </p:txBody>
      </p:sp>
      <p:sp>
        <p:nvSpPr>
          <p:cNvPr id="95" name="Google Shape;95;p4"/>
          <p:cNvSpPr/>
          <p:nvPr/>
        </p:nvSpPr>
        <p:spPr>
          <a:xfrm>
            <a:off x="5539273" y="2627334"/>
            <a:ext cx="259307" cy="369555"/>
          </a:xfrm>
          <a:prstGeom prst="downArrow">
            <a:avLst>
              <a:gd name="adj1" fmla="val 50000"/>
              <a:gd name="adj2" fmla="val 50000"/>
            </a:avLst>
          </a:prstGeom>
          <a:gradFill>
            <a:gsLst>
              <a:gs pos="0">
                <a:srgbClr val="FDB58B"/>
              </a:gs>
              <a:gs pos="45000">
                <a:srgbClr val="FFC39F"/>
              </a:gs>
              <a:gs pos="100000">
                <a:srgbClr val="FFC7A3"/>
              </a:gs>
            </a:gsLst>
            <a:path path="circle">
              <a:fillToRect l="50000" t="50000" r="50000" b="50000"/>
            </a:path>
            <a:tileRect/>
          </a:gra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Libre Franklin"/>
              <a:ea typeface="Libre Franklin"/>
              <a:cs typeface="Libre Franklin"/>
              <a:sym typeface="Libre Franklin"/>
            </a:endParaRPr>
          </a:p>
        </p:txBody>
      </p:sp>
      <p:sp>
        <p:nvSpPr>
          <p:cNvPr id="96" name="Google Shape;96;p4"/>
          <p:cNvSpPr/>
          <p:nvPr/>
        </p:nvSpPr>
        <p:spPr>
          <a:xfrm>
            <a:off x="5539273" y="3384634"/>
            <a:ext cx="238675" cy="327317"/>
          </a:xfrm>
          <a:prstGeom prst="downArrow">
            <a:avLst>
              <a:gd name="adj1" fmla="val 50000"/>
              <a:gd name="adj2" fmla="val 50000"/>
            </a:avLst>
          </a:prstGeom>
          <a:gradFill>
            <a:gsLst>
              <a:gs pos="0">
                <a:srgbClr val="FDB58B"/>
              </a:gs>
              <a:gs pos="45000">
                <a:srgbClr val="FFC39F"/>
              </a:gs>
              <a:gs pos="100000">
                <a:srgbClr val="FFC7A3"/>
              </a:gs>
            </a:gsLst>
            <a:path path="circle">
              <a:fillToRect l="50000" t="50000" r="50000" b="50000"/>
            </a:path>
            <a:tileRect/>
          </a:gra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Libre Franklin"/>
              <a:ea typeface="Libre Franklin"/>
              <a:cs typeface="Libre Franklin"/>
              <a:sym typeface="Libre Franklin"/>
            </a:endParaRPr>
          </a:p>
        </p:txBody>
      </p:sp>
      <p:sp>
        <p:nvSpPr>
          <p:cNvPr id="97" name="Google Shape;97;p4"/>
          <p:cNvSpPr/>
          <p:nvPr/>
        </p:nvSpPr>
        <p:spPr>
          <a:xfrm>
            <a:off x="5541883" y="4925581"/>
            <a:ext cx="236066" cy="288020"/>
          </a:xfrm>
          <a:prstGeom prst="downArrow">
            <a:avLst>
              <a:gd name="adj1" fmla="val 50000"/>
              <a:gd name="adj2" fmla="val 50000"/>
            </a:avLst>
          </a:prstGeom>
          <a:gradFill>
            <a:gsLst>
              <a:gs pos="0">
                <a:srgbClr val="FDB58B"/>
              </a:gs>
              <a:gs pos="45000">
                <a:srgbClr val="FFC39F"/>
              </a:gs>
              <a:gs pos="100000">
                <a:srgbClr val="FFC7A3"/>
              </a:gs>
            </a:gsLst>
            <a:path path="circle">
              <a:fillToRect l="50000" t="50000" r="50000" b="50000"/>
            </a:path>
            <a:tileRect/>
          </a:gra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Libre Franklin"/>
              <a:ea typeface="Libre Franklin"/>
              <a:cs typeface="Libre Franklin"/>
              <a:sym typeface="Libre Franklin"/>
            </a:endParaRPr>
          </a:p>
        </p:txBody>
      </p:sp>
      <p:sp>
        <p:nvSpPr>
          <p:cNvPr id="98" name="Google Shape;98;p4"/>
          <p:cNvSpPr/>
          <p:nvPr/>
        </p:nvSpPr>
        <p:spPr>
          <a:xfrm>
            <a:off x="5539275" y="4237769"/>
            <a:ext cx="238673" cy="301062"/>
          </a:xfrm>
          <a:prstGeom prst="downArrow">
            <a:avLst>
              <a:gd name="adj1" fmla="val 50000"/>
              <a:gd name="adj2" fmla="val 50000"/>
            </a:avLst>
          </a:prstGeom>
          <a:gradFill>
            <a:gsLst>
              <a:gs pos="0">
                <a:srgbClr val="FDB58B"/>
              </a:gs>
              <a:gs pos="45000">
                <a:srgbClr val="FFC39F"/>
              </a:gs>
              <a:gs pos="100000">
                <a:srgbClr val="FFC7A3"/>
              </a:gs>
            </a:gsLst>
            <a:path path="circle">
              <a:fillToRect l="50000" t="50000" r="50000" b="50000"/>
            </a:path>
            <a:tileRect/>
          </a:gra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Libre Franklin"/>
              <a:ea typeface="Libre Franklin"/>
              <a:cs typeface="Libre Franklin"/>
              <a:sym typeface="Libre Franklin"/>
            </a:endParaRPr>
          </a:p>
        </p:txBody>
      </p:sp>
      <p:sp>
        <p:nvSpPr>
          <p:cNvPr id="99" name="Google Shape;99;p4"/>
          <p:cNvSpPr txBox="1"/>
          <p:nvPr/>
        </p:nvSpPr>
        <p:spPr>
          <a:xfrm>
            <a:off x="4592254" y="161365"/>
            <a:ext cx="2217098" cy="46166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mj-lt"/>
                <a:ea typeface="Consolas"/>
                <a:cs typeface="Consolas"/>
                <a:sym typeface="Consolas"/>
              </a:rPr>
              <a:t>   </a:t>
            </a:r>
            <a:r>
              <a:rPr lang="en-IN" sz="2400" b="1" u="sng" dirty="0">
                <a:solidFill>
                  <a:schemeClr val="dk1"/>
                </a:solidFill>
                <a:latin typeface="+mj-lt"/>
                <a:ea typeface="Consolas"/>
                <a:cs typeface="Consolas"/>
                <a:sym typeface="Consolas"/>
              </a:rPr>
              <a:t>Project Flow</a:t>
            </a:r>
            <a:endParaRPr dirty="0">
              <a:latin typeface="+mj-lt"/>
            </a:endParaRPr>
          </a:p>
        </p:txBody>
      </p:sp>
      <p:sp>
        <p:nvSpPr>
          <p:cNvPr id="100" name="Google Shape;100;p4"/>
          <p:cNvSpPr/>
          <p:nvPr/>
        </p:nvSpPr>
        <p:spPr>
          <a:xfrm>
            <a:off x="5539273" y="1955977"/>
            <a:ext cx="218041" cy="249343"/>
          </a:xfrm>
          <a:prstGeom prst="downArrow">
            <a:avLst>
              <a:gd name="adj1" fmla="val 50000"/>
              <a:gd name="adj2" fmla="val 50000"/>
            </a:avLst>
          </a:prstGeom>
          <a:gradFill>
            <a:gsLst>
              <a:gs pos="0">
                <a:srgbClr val="FDB58B"/>
              </a:gs>
              <a:gs pos="45000">
                <a:srgbClr val="FFC39F"/>
              </a:gs>
              <a:gs pos="100000">
                <a:srgbClr val="FFC7A3"/>
              </a:gs>
            </a:gsLst>
            <a:path path="circle">
              <a:fillToRect l="50000" t="50000" r="50000" b="50000"/>
            </a:path>
            <a:tileRect/>
          </a:gra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Libre Franklin"/>
              <a:ea typeface="Libre Franklin"/>
              <a:cs typeface="Libre Franklin"/>
              <a:sym typeface="Libre Franklin"/>
            </a:endParaRPr>
          </a:p>
        </p:txBody>
      </p:sp>
      <p:cxnSp>
        <p:nvCxnSpPr>
          <p:cNvPr id="101" name="Google Shape;101;p4"/>
          <p:cNvCxnSpPr/>
          <p:nvPr/>
        </p:nvCxnSpPr>
        <p:spPr>
          <a:xfrm>
            <a:off x="950259" y="779929"/>
            <a:ext cx="10148047" cy="0"/>
          </a:xfrm>
          <a:prstGeom prst="straightConnector1">
            <a:avLst/>
          </a:prstGeom>
          <a:noFill/>
          <a:ln w="12700" cap="flat" cmpd="sng">
            <a:solidFill>
              <a:schemeClr val="dk1"/>
            </a:solidFill>
            <a:prstDash val="solid"/>
            <a:round/>
            <a:headEnd type="none" w="sm" len="sm"/>
            <a:tailEnd type="none" w="sm" len="sm"/>
          </a:ln>
        </p:spPr>
      </p:cxnSp>
      <p:sp>
        <p:nvSpPr>
          <p:cNvPr id="2" name="Rectangle: Rounded Corners 1">
            <a:extLst>
              <a:ext uri="{FF2B5EF4-FFF2-40B4-BE49-F238E27FC236}">
                <a16:creationId xmlns:a16="http://schemas.microsoft.com/office/drawing/2014/main" id="{46058B96-ED9D-9192-CA74-AF8F2D82FB7C}"/>
              </a:ext>
            </a:extLst>
          </p:cNvPr>
          <p:cNvSpPr/>
          <p:nvPr/>
        </p:nvSpPr>
        <p:spPr>
          <a:xfrm>
            <a:off x="4971322" y="5901179"/>
            <a:ext cx="1436476" cy="3872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b="1" dirty="0">
                <a:solidFill>
                  <a:schemeClr val="tx1"/>
                </a:solidFill>
              </a:rPr>
              <a:t>RESULT</a:t>
            </a:r>
          </a:p>
        </p:txBody>
      </p:sp>
      <p:sp>
        <p:nvSpPr>
          <p:cNvPr id="3" name="Google Shape;96;p4">
            <a:extLst>
              <a:ext uri="{FF2B5EF4-FFF2-40B4-BE49-F238E27FC236}">
                <a16:creationId xmlns:a16="http://schemas.microsoft.com/office/drawing/2014/main" id="{A9015378-FEBF-9D28-FC80-FEB394076AE3}"/>
              </a:ext>
            </a:extLst>
          </p:cNvPr>
          <p:cNvSpPr/>
          <p:nvPr/>
        </p:nvSpPr>
        <p:spPr>
          <a:xfrm>
            <a:off x="5559907" y="5573862"/>
            <a:ext cx="238673" cy="327317"/>
          </a:xfrm>
          <a:prstGeom prst="downArrow">
            <a:avLst>
              <a:gd name="adj1" fmla="val 50000"/>
              <a:gd name="adj2" fmla="val 50000"/>
            </a:avLst>
          </a:prstGeom>
          <a:gradFill>
            <a:gsLst>
              <a:gs pos="0">
                <a:srgbClr val="FDB58B"/>
              </a:gs>
              <a:gs pos="45000">
                <a:srgbClr val="FFC39F"/>
              </a:gs>
              <a:gs pos="100000">
                <a:srgbClr val="FFC7A3"/>
              </a:gs>
            </a:gsLst>
            <a:path path="circle">
              <a:fillToRect l="50000" t="50000" r="50000" b="50000"/>
            </a:path>
            <a:tileRect/>
          </a:gra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Libre Franklin"/>
              <a:ea typeface="Libre Franklin"/>
              <a:cs typeface="Libre Franklin"/>
              <a:sym typeface="Libre Frankli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p:nvPr/>
        </p:nvSpPr>
        <p:spPr>
          <a:xfrm>
            <a:off x="4244467" y="133546"/>
            <a:ext cx="3127296" cy="584735"/>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3200" b="1" u="sng" dirty="0">
                <a:ln w="22225">
                  <a:solidFill>
                    <a:schemeClr val="accent2"/>
                  </a:solidFill>
                  <a:prstDash val="solid"/>
                </a:ln>
                <a:solidFill>
                  <a:schemeClr val="accent2">
                    <a:lumMod val="40000"/>
                    <a:lumOff val="60000"/>
                  </a:schemeClr>
                </a:solidFill>
                <a:latin typeface="Arial"/>
                <a:ea typeface="Arial"/>
                <a:cs typeface="Arial"/>
                <a:sym typeface="Arial"/>
              </a:rPr>
              <a:t>Data Summary</a:t>
            </a:r>
            <a:endParaRPr sz="3600" b="1" dirty="0">
              <a:ln w="22225">
                <a:solidFill>
                  <a:schemeClr val="accent2"/>
                </a:solidFill>
                <a:prstDash val="solid"/>
              </a:ln>
              <a:solidFill>
                <a:schemeClr val="accent2">
                  <a:lumMod val="40000"/>
                  <a:lumOff val="60000"/>
                </a:schemeClr>
              </a:solidFill>
              <a:latin typeface="Arial"/>
              <a:ea typeface="Arial"/>
              <a:cs typeface="Arial"/>
              <a:sym typeface="Arial"/>
            </a:endParaRPr>
          </a:p>
        </p:txBody>
      </p:sp>
      <p:sp>
        <p:nvSpPr>
          <p:cNvPr id="107" name="Google Shape;107;p5"/>
          <p:cNvSpPr txBox="1"/>
          <p:nvPr/>
        </p:nvSpPr>
        <p:spPr>
          <a:xfrm>
            <a:off x="2176812" y="4520986"/>
            <a:ext cx="7806179" cy="1477328"/>
          </a:xfrm>
          <a:prstGeom prst="rect">
            <a:avLst/>
          </a:prstGeom>
          <a:ln/>
        </p:spPr>
        <p:style>
          <a:lnRef idx="2">
            <a:schemeClr val="accent5"/>
          </a:lnRef>
          <a:fillRef idx="1">
            <a:schemeClr val="lt1"/>
          </a:fillRef>
          <a:effectRef idx="0">
            <a:schemeClr val="accent5"/>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1800" u="sng" dirty="0">
                <a:solidFill>
                  <a:schemeClr val="dk1"/>
                </a:solidFill>
                <a:latin typeface="+mj-lt"/>
                <a:ea typeface="Consolas"/>
                <a:cs typeface="Consolas"/>
                <a:sym typeface="Consolas"/>
              </a:rPr>
              <a:t>Dataset details:</a:t>
            </a:r>
            <a:endParaRPr dirty="0">
              <a:latin typeface="+mj-lt"/>
            </a:endParaRPr>
          </a:p>
          <a:p>
            <a:pPr marL="342900" marR="0" lvl="0" indent="-342900" algn="l" rtl="0">
              <a:spcBef>
                <a:spcPts val="0"/>
              </a:spcBef>
              <a:spcAft>
                <a:spcPts val="0"/>
              </a:spcAft>
              <a:buClr>
                <a:schemeClr val="dk1"/>
              </a:buClr>
              <a:buSzPts val="1800"/>
              <a:buFont typeface="Geo"/>
              <a:buAutoNum type="arabicPeriod"/>
            </a:pPr>
            <a:r>
              <a:rPr lang="en-IN" sz="1800" dirty="0">
                <a:solidFill>
                  <a:schemeClr val="dk1"/>
                </a:solidFill>
                <a:latin typeface="+mj-lt"/>
                <a:ea typeface="Consolas"/>
                <a:cs typeface="Consolas"/>
                <a:sym typeface="Consolas"/>
              </a:rPr>
              <a:t>The above dataset containing hotel reviews provided by client.</a:t>
            </a:r>
            <a:endParaRPr dirty="0">
              <a:latin typeface="+mj-lt"/>
            </a:endParaRPr>
          </a:p>
          <a:p>
            <a:pPr marL="342900" marR="0" lvl="0" indent="-342900" algn="l" rtl="0">
              <a:spcBef>
                <a:spcPts val="0"/>
              </a:spcBef>
              <a:spcAft>
                <a:spcPts val="0"/>
              </a:spcAft>
              <a:buClr>
                <a:schemeClr val="dk1"/>
              </a:buClr>
              <a:buSzPts val="1800"/>
              <a:buFont typeface="Geo"/>
              <a:buAutoNum type="arabicPeriod"/>
            </a:pPr>
            <a:r>
              <a:rPr lang="en-IN" sz="1800" dirty="0">
                <a:solidFill>
                  <a:schemeClr val="dk1"/>
                </a:solidFill>
                <a:latin typeface="+mj-lt"/>
                <a:ea typeface="Consolas"/>
                <a:cs typeface="Consolas"/>
                <a:sym typeface="Consolas"/>
              </a:rPr>
              <a:t>The Dataset contains 20,491 rows and 2 columns.</a:t>
            </a:r>
            <a:endParaRPr dirty="0">
              <a:latin typeface="+mj-lt"/>
            </a:endParaRPr>
          </a:p>
          <a:p>
            <a:pPr marL="342900" marR="0" lvl="0" indent="-342900" algn="l" rtl="0">
              <a:spcBef>
                <a:spcPts val="0"/>
              </a:spcBef>
              <a:spcAft>
                <a:spcPts val="0"/>
              </a:spcAft>
              <a:buClr>
                <a:schemeClr val="dk1"/>
              </a:buClr>
              <a:buSzPts val="1800"/>
              <a:buFont typeface="Geo"/>
              <a:buAutoNum type="arabicPeriod"/>
            </a:pPr>
            <a:r>
              <a:rPr lang="en-IN" sz="1800" dirty="0">
                <a:solidFill>
                  <a:schemeClr val="dk1"/>
                </a:solidFill>
                <a:latin typeface="+mj-lt"/>
                <a:ea typeface="Consolas"/>
                <a:cs typeface="Consolas"/>
                <a:sym typeface="Consolas"/>
              </a:rPr>
              <a:t>The Dataset does not have duplicate or missing values.</a:t>
            </a:r>
            <a:endParaRPr dirty="0">
              <a:latin typeface="+mj-lt"/>
            </a:endParaRPr>
          </a:p>
          <a:p>
            <a:pPr marL="342900" marR="0" lvl="0" indent="-228600" algn="l" rtl="0">
              <a:spcBef>
                <a:spcPts val="0"/>
              </a:spcBef>
              <a:spcAft>
                <a:spcPts val="0"/>
              </a:spcAft>
              <a:buClr>
                <a:schemeClr val="dk1"/>
              </a:buClr>
              <a:buSzPts val="1800"/>
              <a:buFont typeface="Geo"/>
              <a:buNone/>
            </a:pPr>
            <a:endParaRPr sz="1800" dirty="0">
              <a:solidFill>
                <a:schemeClr val="dk1"/>
              </a:solidFill>
              <a:latin typeface="+mj-lt"/>
              <a:ea typeface="Consolas"/>
              <a:cs typeface="Consolas"/>
              <a:sym typeface="Consolas"/>
            </a:endParaRPr>
          </a:p>
        </p:txBody>
      </p:sp>
      <p:pic>
        <p:nvPicPr>
          <p:cNvPr id="108" name="Google Shape;108;p5"/>
          <p:cNvPicPr preferRelativeResize="0"/>
          <p:nvPr/>
        </p:nvPicPr>
        <p:blipFill rotWithShape="1">
          <a:blip r:embed="rId3">
            <a:alphaModFix/>
          </a:blip>
          <a:srcRect/>
          <a:stretch/>
        </p:blipFill>
        <p:spPr>
          <a:xfrm>
            <a:off x="2652551" y="1021069"/>
            <a:ext cx="6886897" cy="303217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4" name="Google Shape;114;p6"/>
          <p:cNvSpPr txBox="1"/>
          <p:nvPr/>
        </p:nvSpPr>
        <p:spPr>
          <a:xfrm>
            <a:off x="773206" y="5420046"/>
            <a:ext cx="10645588" cy="369291"/>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mj-lt"/>
                <a:ea typeface="Consolas"/>
                <a:cs typeface="Consolas"/>
                <a:sym typeface="Consolas"/>
              </a:rPr>
              <a:t>Here as we see 4 and 5 rating are contributing nearly 75% which shows biased towards positive side.</a:t>
            </a:r>
            <a:endParaRPr dirty="0">
              <a:latin typeface="+mj-lt"/>
            </a:endParaRPr>
          </a:p>
        </p:txBody>
      </p:sp>
      <p:pic>
        <p:nvPicPr>
          <p:cNvPr id="115" name="Google Shape;115;p6"/>
          <p:cNvPicPr preferRelativeResize="0"/>
          <p:nvPr/>
        </p:nvPicPr>
        <p:blipFill rotWithShape="1">
          <a:blip r:embed="rId3">
            <a:alphaModFix/>
          </a:blip>
          <a:srcRect r="15589"/>
          <a:stretch/>
        </p:blipFill>
        <p:spPr>
          <a:xfrm>
            <a:off x="8191595" y="1068663"/>
            <a:ext cx="1834013" cy="33901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6" name="Google Shape;116;p6"/>
          <p:cNvPicPr preferRelativeResize="0"/>
          <p:nvPr/>
        </p:nvPicPr>
        <p:blipFill rotWithShape="1">
          <a:blip r:embed="rId4">
            <a:alphaModFix/>
          </a:blip>
          <a:srcRect/>
          <a:stretch/>
        </p:blipFill>
        <p:spPr>
          <a:xfrm>
            <a:off x="2955404" y="754143"/>
            <a:ext cx="4504812" cy="37046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4" name="Picture 2" descr="What is Data Preprocessing? - Definition from Techopedia">
            <a:extLst>
              <a:ext uri="{FF2B5EF4-FFF2-40B4-BE49-F238E27FC236}">
                <a16:creationId xmlns:a16="http://schemas.microsoft.com/office/drawing/2014/main" id="{CD95B50B-DB37-59C1-7A54-A85668C965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6466" r="7881" b="30857"/>
          <a:stretch/>
        </p:blipFill>
        <p:spPr bwMode="auto">
          <a:xfrm>
            <a:off x="499720" y="189457"/>
            <a:ext cx="2790235" cy="6463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7"/>
          <p:cNvSpPr txBox="1"/>
          <p:nvPr/>
        </p:nvSpPr>
        <p:spPr>
          <a:xfrm>
            <a:off x="3984397" y="835788"/>
            <a:ext cx="3434497" cy="369291"/>
          </a:xfrm>
          <a:prstGeom prst="rect">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1800" b="1" u="sng" dirty="0">
                <a:solidFill>
                  <a:schemeClr val="dk1"/>
                </a:solidFill>
                <a:latin typeface="Arial"/>
                <a:ea typeface="Arial"/>
                <a:cs typeface="Arial"/>
                <a:sym typeface="Arial"/>
              </a:rPr>
              <a:t>STEPS FOR DATA CLEANING</a:t>
            </a:r>
            <a:endParaRPr lang="en-IN" sz="2000" b="1" u="sng" dirty="0">
              <a:solidFill>
                <a:schemeClr val="dk1"/>
              </a:solidFill>
              <a:latin typeface="Arial"/>
              <a:ea typeface="Arial"/>
              <a:cs typeface="Arial"/>
              <a:sym typeface="Arial"/>
            </a:endParaRPr>
          </a:p>
        </p:txBody>
      </p:sp>
      <p:sp>
        <p:nvSpPr>
          <p:cNvPr id="122" name="Google Shape;122;p7"/>
          <p:cNvSpPr txBox="1"/>
          <p:nvPr/>
        </p:nvSpPr>
        <p:spPr>
          <a:xfrm>
            <a:off x="499720" y="2466080"/>
            <a:ext cx="3142129" cy="1200288"/>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Geo"/>
              <a:buAutoNum type="arabicPeriod"/>
            </a:pPr>
            <a:r>
              <a:rPr lang="en-IN" sz="1800" b="1" dirty="0">
                <a:solidFill>
                  <a:schemeClr val="dk1"/>
                </a:solidFill>
                <a:ea typeface="Consolas"/>
                <a:cs typeface="Consolas"/>
                <a:sym typeface="Consolas"/>
              </a:rPr>
              <a:t>Remove Punctuation</a:t>
            </a:r>
            <a:endParaRPr b="1" dirty="0"/>
          </a:p>
          <a:p>
            <a:pPr marL="342900" marR="0" lvl="0" indent="-342900" algn="l" rtl="0">
              <a:spcBef>
                <a:spcPts val="0"/>
              </a:spcBef>
              <a:spcAft>
                <a:spcPts val="0"/>
              </a:spcAft>
              <a:buClr>
                <a:schemeClr val="dk1"/>
              </a:buClr>
              <a:buSzPts val="1800"/>
              <a:buFont typeface="Geo"/>
              <a:buAutoNum type="arabicPeriod"/>
            </a:pPr>
            <a:r>
              <a:rPr lang="en-IN" sz="1800" b="1" dirty="0">
                <a:solidFill>
                  <a:schemeClr val="dk1"/>
                </a:solidFill>
                <a:ea typeface="Consolas"/>
                <a:cs typeface="Consolas"/>
                <a:sym typeface="Consolas"/>
              </a:rPr>
              <a:t>Case change</a:t>
            </a:r>
            <a:endParaRPr b="1" dirty="0"/>
          </a:p>
          <a:p>
            <a:pPr marL="342900" marR="0" lvl="0" indent="-342900" algn="l" rtl="0">
              <a:spcBef>
                <a:spcPts val="0"/>
              </a:spcBef>
              <a:spcAft>
                <a:spcPts val="0"/>
              </a:spcAft>
              <a:buClr>
                <a:schemeClr val="dk1"/>
              </a:buClr>
              <a:buSzPts val="1800"/>
              <a:buFont typeface="Geo"/>
              <a:buAutoNum type="arabicPeriod"/>
            </a:pPr>
            <a:r>
              <a:rPr lang="en-IN" sz="1800" b="1" dirty="0">
                <a:solidFill>
                  <a:schemeClr val="dk1"/>
                </a:solidFill>
                <a:ea typeface="Consolas"/>
                <a:cs typeface="Consolas"/>
                <a:sym typeface="Consolas"/>
              </a:rPr>
              <a:t>Tokenization</a:t>
            </a:r>
            <a:endParaRPr b="1" dirty="0"/>
          </a:p>
          <a:p>
            <a:pPr marL="342900" marR="0" lvl="0" indent="-342900" algn="l" rtl="0">
              <a:spcBef>
                <a:spcPts val="0"/>
              </a:spcBef>
              <a:spcAft>
                <a:spcPts val="0"/>
              </a:spcAft>
              <a:buClr>
                <a:schemeClr val="dk1"/>
              </a:buClr>
              <a:buSzPts val="1800"/>
              <a:buFont typeface="Geo"/>
              <a:buAutoNum type="arabicPeriod"/>
            </a:pPr>
            <a:r>
              <a:rPr lang="en-IN" sz="1800" b="1" dirty="0">
                <a:solidFill>
                  <a:schemeClr val="dk1"/>
                </a:solidFill>
                <a:ea typeface="Consolas"/>
                <a:cs typeface="Consolas"/>
                <a:sym typeface="Consolas"/>
              </a:rPr>
              <a:t>Removing stop words</a:t>
            </a:r>
            <a:endParaRPr b="1" dirty="0"/>
          </a:p>
        </p:txBody>
      </p:sp>
      <p:pic>
        <p:nvPicPr>
          <p:cNvPr id="124" name="Google Shape;124;p7"/>
          <p:cNvPicPr preferRelativeResize="0"/>
          <p:nvPr/>
        </p:nvPicPr>
        <p:blipFill rotWithShape="1">
          <a:blip r:embed="rId3">
            <a:alphaModFix/>
          </a:blip>
          <a:srcRect/>
          <a:stretch/>
        </p:blipFill>
        <p:spPr>
          <a:xfrm>
            <a:off x="4053536" y="1627095"/>
            <a:ext cx="7721134" cy="3429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 name="Picture 2" descr="What is Data Preprocessing? - Definition from Techopedia">
            <a:extLst>
              <a:ext uri="{FF2B5EF4-FFF2-40B4-BE49-F238E27FC236}">
                <a16:creationId xmlns:a16="http://schemas.microsoft.com/office/drawing/2014/main" id="{90A4A1A2-5966-95D1-E10C-0A08A11834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466" r="7881" b="30857"/>
          <a:stretch/>
        </p:blipFill>
        <p:spPr bwMode="auto">
          <a:xfrm>
            <a:off x="499720" y="189457"/>
            <a:ext cx="2790235" cy="6463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8"/>
          <p:cNvSpPr txBox="1"/>
          <p:nvPr/>
        </p:nvSpPr>
        <p:spPr>
          <a:xfrm>
            <a:off x="5106187" y="301322"/>
            <a:ext cx="2859463" cy="369332"/>
          </a:xfrm>
          <a:prstGeom prst="rect">
            <a:avLst/>
          </a:prstGeom>
          <a:ln/>
        </p:spPr>
        <p:style>
          <a:lnRef idx="1">
            <a:schemeClr val="accent2"/>
          </a:lnRef>
          <a:fillRef idx="3">
            <a:schemeClr val="accent2"/>
          </a:fillRef>
          <a:effectRef idx="2">
            <a:schemeClr val="accent2"/>
          </a:effectRef>
          <a:fontRef idx="minor">
            <a:schemeClr val="lt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1800" u="sng" dirty="0" err="1">
                <a:solidFill>
                  <a:schemeClr val="dk1"/>
                </a:solidFill>
                <a:latin typeface="Arial"/>
                <a:ea typeface="Arial"/>
                <a:cs typeface="Arial"/>
                <a:sym typeface="Arial"/>
              </a:rPr>
              <a:t>Afinn</a:t>
            </a:r>
            <a:r>
              <a:rPr lang="en-IN" sz="1800" u="sng" dirty="0">
                <a:solidFill>
                  <a:schemeClr val="dk1"/>
                </a:solidFill>
                <a:latin typeface="Arial"/>
                <a:ea typeface="Arial"/>
                <a:cs typeface="Arial"/>
                <a:sym typeface="Arial"/>
              </a:rPr>
              <a:t> Sentiment Analysis</a:t>
            </a:r>
            <a:endParaRPr sz="2000" u="sng" dirty="0">
              <a:solidFill>
                <a:schemeClr val="dk1"/>
              </a:solidFill>
              <a:latin typeface="Arial"/>
              <a:ea typeface="Arial"/>
              <a:cs typeface="Arial"/>
              <a:sym typeface="Arial"/>
            </a:endParaRPr>
          </a:p>
        </p:txBody>
      </p:sp>
      <p:sp>
        <p:nvSpPr>
          <p:cNvPr id="130" name="Google Shape;130;p8"/>
          <p:cNvSpPr txBox="1"/>
          <p:nvPr/>
        </p:nvSpPr>
        <p:spPr>
          <a:xfrm>
            <a:off x="7700884" y="5205737"/>
            <a:ext cx="3445410" cy="1169511"/>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dirty="0">
                <a:solidFill>
                  <a:schemeClr val="dk1"/>
                </a:solidFill>
                <a:latin typeface="+mj-lt"/>
                <a:ea typeface="Consolas"/>
                <a:cs typeface="Consolas"/>
                <a:sym typeface="Consolas"/>
              </a:rPr>
              <a:t>From above graph we can conclude  our dataset is biased towards  positive side and positive sentiment percentage is </a:t>
            </a:r>
            <a:r>
              <a:rPr lang="en-IN" b="1" dirty="0">
                <a:solidFill>
                  <a:srgbClr val="FFC000"/>
                </a:solidFill>
                <a:latin typeface="+mj-lt"/>
                <a:ea typeface="Consolas"/>
                <a:cs typeface="Consolas"/>
                <a:sym typeface="Consolas"/>
              </a:rPr>
              <a:t>91.72</a:t>
            </a:r>
            <a:r>
              <a:rPr lang="en-IN" dirty="0">
                <a:solidFill>
                  <a:schemeClr val="dk1"/>
                </a:solidFill>
                <a:latin typeface="+mj-lt"/>
                <a:ea typeface="Consolas"/>
                <a:cs typeface="Consolas"/>
                <a:sym typeface="Consolas"/>
              </a:rPr>
              <a:t> and for negative sentiment percentage is </a:t>
            </a:r>
            <a:r>
              <a:rPr lang="en-IN" b="1" dirty="0">
                <a:solidFill>
                  <a:srgbClr val="FFC000"/>
                </a:solidFill>
                <a:latin typeface="+mj-lt"/>
                <a:ea typeface="Consolas"/>
                <a:cs typeface="Consolas"/>
                <a:sym typeface="Consolas"/>
              </a:rPr>
              <a:t>8.28</a:t>
            </a:r>
            <a:endParaRPr sz="1100" b="1" dirty="0">
              <a:solidFill>
                <a:srgbClr val="FFC000"/>
              </a:solidFill>
              <a:latin typeface="+mj-lt"/>
            </a:endParaRPr>
          </a:p>
        </p:txBody>
      </p:sp>
      <p:pic>
        <p:nvPicPr>
          <p:cNvPr id="132" name="Google Shape;132;p8"/>
          <p:cNvPicPr preferRelativeResize="0"/>
          <p:nvPr/>
        </p:nvPicPr>
        <p:blipFill rotWithShape="1">
          <a:blip r:embed="rId3">
            <a:alphaModFix/>
          </a:blip>
          <a:srcRect/>
          <a:stretch/>
        </p:blipFill>
        <p:spPr>
          <a:xfrm>
            <a:off x="1479165" y="1708238"/>
            <a:ext cx="4492613" cy="312878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33" name="Google Shape;133;p8"/>
          <p:cNvPicPr preferRelativeResize="0"/>
          <p:nvPr/>
        </p:nvPicPr>
        <p:blipFill rotWithShape="1">
          <a:blip r:embed="rId4">
            <a:alphaModFix/>
          </a:blip>
          <a:srcRect/>
          <a:stretch/>
        </p:blipFill>
        <p:spPr>
          <a:xfrm>
            <a:off x="7700884" y="1708238"/>
            <a:ext cx="3756009" cy="312878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 name="Picture 2" descr="What is Data Preprocessing? - Definition from Techopedia">
            <a:extLst>
              <a:ext uri="{FF2B5EF4-FFF2-40B4-BE49-F238E27FC236}">
                <a16:creationId xmlns:a16="http://schemas.microsoft.com/office/drawing/2014/main" id="{00041E03-39D4-C432-22FB-E4B472025E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6466" r="7881" b="30857"/>
          <a:stretch/>
        </p:blipFill>
        <p:spPr bwMode="auto">
          <a:xfrm>
            <a:off x="499720" y="189457"/>
            <a:ext cx="2790235" cy="6463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A9719FD-03D6-5DFC-5D82-7E470B83471A}"/>
              </a:ext>
            </a:extLst>
          </p:cNvPr>
          <p:cNvSpPr txBox="1"/>
          <p:nvPr/>
        </p:nvSpPr>
        <p:spPr>
          <a:xfrm>
            <a:off x="1479165" y="5205697"/>
            <a:ext cx="3637934" cy="1169551"/>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i="0" dirty="0" err="1">
                <a:solidFill>
                  <a:srgbClr val="202124"/>
                </a:solidFill>
                <a:effectLst/>
                <a:latin typeface="arial" panose="020B0604020202020204" pitchFamily="34" charset="0"/>
              </a:rPr>
              <a:t>Afinn</a:t>
            </a:r>
            <a:r>
              <a:rPr lang="en-US" i="0" dirty="0">
                <a:solidFill>
                  <a:srgbClr val="202124"/>
                </a:solidFill>
                <a:effectLst/>
                <a:latin typeface="arial" panose="020B0604020202020204" pitchFamily="34" charset="0"/>
              </a:rPr>
              <a:t> is the simplest yet popular lexicons used for sentiment analysis developed by Finn </a:t>
            </a:r>
            <a:r>
              <a:rPr lang="en-US" i="0" dirty="0" err="1">
                <a:solidFill>
                  <a:srgbClr val="202124"/>
                </a:solidFill>
                <a:effectLst/>
                <a:latin typeface="arial" panose="020B0604020202020204" pitchFamily="34" charset="0"/>
              </a:rPr>
              <a:t>Årup</a:t>
            </a:r>
            <a:r>
              <a:rPr lang="en-US" i="0" dirty="0">
                <a:solidFill>
                  <a:srgbClr val="202124"/>
                </a:solidFill>
                <a:effectLst/>
                <a:latin typeface="arial" panose="020B0604020202020204" pitchFamily="34" charset="0"/>
              </a:rPr>
              <a:t> Nielsen. It contains 3300+ words with a polarity score associated with each word. In python</a:t>
            </a:r>
            <a:endParaRPr lang="en-IN" dirty="0"/>
          </a:p>
        </p:txBody>
      </p:sp>
    </p:spTree>
  </p:cSld>
  <p:clrMapOvr>
    <a:masterClrMapping/>
  </p:clrMapOvr>
</p:sld>
</file>

<file path=ppt/theme/theme1.xml><?xml version="1.0" encoding="utf-8"?>
<a:theme xmlns:a="http://schemas.openxmlformats.org/drawingml/2006/main"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TotalTime>
  <Words>1507</Words>
  <Application>Microsoft Office PowerPoint</Application>
  <PresentationFormat>Widescreen</PresentationFormat>
  <Paragraphs>172</Paragraphs>
  <Slides>30</Slides>
  <Notes>26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30</vt:i4>
      </vt:variant>
    </vt:vector>
  </HeadingPairs>
  <TitlesOfParts>
    <vt:vector size="43" baseType="lpstr">
      <vt:lpstr>Geo</vt:lpstr>
      <vt:lpstr>Arial</vt:lpstr>
      <vt:lpstr>source-serif-pro</vt:lpstr>
      <vt:lpstr>Wingdings</vt:lpstr>
      <vt:lpstr>Libre Franklin</vt:lpstr>
      <vt:lpstr>Tw Cen MT</vt:lpstr>
      <vt:lpstr>Calibri</vt:lpstr>
      <vt:lpstr>Roboto</vt:lpstr>
      <vt:lpstr>Courier New</vt:lpstr>
      <vt:lpstr>Bookman Old Style</vt:lpstr>
      <vt:lpstr>Arial</vt:lpstr>
      <vt:lpstr>Custom</vt:lpstr>
      <vt:lpstr>Droplet</vt:lpstr>
      <vt:lpstr>Hotel Review  Data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Term Frequency with Countvectorizer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Review  Data Analysis</dc:title>
  <dc:creator>pynearpita06@gmail.com</dc:creator>
  <cp:lastModifiedBy>Sagar Chore</cp:lastModifiedBy>
  <cp:revision>9</cp:revision>
  <dcterms:created xsi:type="dcterms:W3CDTF">2022-11-21T10:24:27Z</dcterms:created>
  <dcterms:modified xsi:type="dcterms:W3CDTF">2023-01-15T10:30:59Z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